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509" r:id="rId3"/>
    <p:sldId id="532" r:id="rId4"/>
    <p:sldId id="542" r:id="rId5"/>
    <p:sldId id="556" r:id="rId6"/>
    <p:sldId id="562" r:id="rId7"/>
    <p:sldId id="563" r:id="rId8"/>
    <p:sldId id="544" r:id="rId9"/>
    <p:sldId id="555" r:id="rId10"/>
    <p:sldId id="545" r:id="rId11"/>
    <p:sldId id="547" r:id="rId12"/>
    <p:sldId id="548" r:id="rId13"/>
    <p:sldId id="549" r:id="rId14"/>
    <p:sldId id="550" r:id="rId15"/>
    <p:sldId id="551" r:id="rId16"/>
    <p:sldId id="552" r:id="rId17"/>
    <p:sldId id="553" r:id="rId18"/>
    <p:sldId id="561" r:id="rId19"/>
    <p:sldId id="558" r:id="rId20"/>
    <p:sldId id="557" r:id="rId21"/>
    <p:sldId id="265" r:id="rId22"/>
    <p:sldId id="559" r:id="rId23"/>
    <p:sldId id="554" r:id="rId24"/>
    <p:sldId id="564" r:id="rId25"/>
    <p:sldId id="565" r:id="rId26"/>
    <p:sldId id="566" r:id="rId27"/>
    <p:sldId id="567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4" autoAdjust="0"/>
  </p:normalViewPr>
  <p:slideViewPr>
    <p:cSldViewPr snapToGrid="0">
      <p:cViewPr varScale="1">
        <p:scale>
          <a:sx n="107" d="100"/>
          <a:sy n="107" d="100"/>
        </p:scale>
        <p:origin x="7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2B693-1E62-46C2-B0CA-A6A20B361BB1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E6E6-5017-4A8A-B23C-9ED77BC3E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748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643D705-D491-418A-850F-480BB6A7ADE8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0D740-597A-FC3A-0ECC-AC00517ED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642452-8D4F-277B-A913-92383D52B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EC32A-7967-4933-FE6E-C24CC9160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4A70-DCB9-4588-B102-94BCDE4EBFCA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CC4D59-9B63-5064-6FA7-8E163B7FC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0EBE1E-F614-604A-3B3F-E338868D7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79E3-2FF1-4DC5-AE18-43A7DCEFB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199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90AAB-B6BD-C765-58E0-84C38E152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1F5B6B-3851-1C2D-56BC-6BF6259A3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582F35-8485-C06D-5334-B2AEB9D9A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4A70-DCB9-4588-B102-94BCDE4EBFCA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44C39F-F92B-6609-A2DD-15F78A61F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277D22-22A6-880B-515B-5EFBC01FA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79E3-2FF1-4DC5-AE18-43A7DCEFB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2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E9DC2E7-60EB-E25B-0115-3E8529B29E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DEF120-7293-D1A9-7247-E46C36CA4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7FDD5C-66DC-9467-7B49-0A89E4794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4A70-DCB9-4588-B102-94BCDE4EBFCA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EB9926-5781-E528-F1DE-AFC6330C3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D4A8D8-2F9B-3F2E-485B-4C1FE78E3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79E3-2FF1-4DC5-AE18-43A7DCEFB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35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EF4BE-E72F-D716-30D1-F1FD820B6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3C9E33-D028-37AF-004A-92CEDA7F4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FE082F-5EBC-6A1F-A29E-1B5AB314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4A70-DCB9-4588-B102-94BCDE4EBFCA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ED6F41-0E16-E212-434B-E84B5B9B0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35EB5B-E3A7-E111-64C3-B1C4970B9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79E3-2FF1-4DC5-AE18-43A7DCEFB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512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57DCAA-5FF6-4E2B-308D-BABACC51B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73BEB9-164B-1160-F244-E08F27C9E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47B7A8-C03F-6463-CAAB-54118CCA0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4A70-DCB9-4588-B102-94BCDE4EBFCA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48CE53-53FE-E442-D28A-353E7B052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80790E-8521-7884-33F7-A335EF403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79E3-2FF1-4DC5-AE18-43A7DCEFB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58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2C8438-FEC7-18A3-908F-8AFE536E2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1991CC-4F16-E239-2FFF-460DC239E0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2948A9-2D58-40BC-1A25-9505BBA3C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2D004C-8D9D-588B-B8CC-6B48617C7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4A70-DCB9-4588-B102-94BCDE4EBFCA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536FBC-46F8-8CD9-27E2-3C72C478F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DF8E71-C797-9AF6-1D95-76CBF151E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79E3-2FF1-4DC5-AE18-43A7DCEFB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18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BAE290-796E-C80D-DFE5-8B61466E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291559-BAD2-9E54-A0A9-6C4FB24E8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8358C0-A89D-378E-F449-3D1AD694D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B0FF7-40B2-2683-01EE-EFBE91A0F8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704CA6E-4D00-566A-9032-D20E0FE966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9DEC7F5-B4E9-45EA-4753-FF67A0B19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4A70-DCB9-4588-B102-94BCDE4EBFCA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05577C-88E2-0544-0740-B0018D3B5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94654BA-5656-F923-7D4A-4EFBC12F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79E3-2FF1-4DC5-AE18-43A7DCEFB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19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F7AF2-BAD6-8A42-6D87-21F8CE867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4DF0B9-DF84-26CE-5202-F95F53A4F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4A70-DCB9-4588-B102-94BCDE4EBFCA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3986B0-FD4C-8E88-B792-9DDB7A31E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4C01BF-5BBA-1900-E5CA-AAB273041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79E3-2FF1-4DC5-AE18-43A7DCEFB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61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93944FA-7D24-098D-1DF1-DC81979F6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4A70-DCB9-4588-B102-94BCDE4EBFCA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EEA656-961C-5966-545B-6AF778508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BF5E6E-1551-39D2-5BDE-357B01BC6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79E3-2FF1-4DC5-AE18-43A7DCEFB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60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EB919-9E35-4B4F-E4C7-6BB9F85E5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E99252-1671-9C04-E8C4-89B612DD4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564D91-A74E-37FD-A761-D4FFDDBB5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75A912-AA58-A9D4-E235-CE9706701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4A70-DCB9-4588-B102-94BCDE4EBFCA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FCD403-086F-5892-0F5E-D3B51BEAC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937ECC-F6F2-CF70-32C1-078D1BD8F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79E3-2FF1-4DC5-AE18-43A7DCEFB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07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116F9-E5F8-0E58-1874-385FDDCF0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B14DC55-A6B5-F67F-7A7B-9F2DB13A0C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4722FF-B122-F5AE-3FEA-2F5D6DE80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7C16B0-F613-D805-516D-00A9D01F0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4A70-DCB9-4588-B102-94BCDE4EBFCA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65EB8D-11F7-C166-4A57-CC9B94747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12445E-A185-B045-FCFD-2AB9FE23E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79E3-2FF1-4DC5-AE18-43A7DCEFB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84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60A9A-F553-90F2-D2A5-58E3E473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7B6DBE-2F01-5765-A2EE-4BEB2FCC6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31A6A9-DC62-216E-7D62-87E1A23D90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E4A70-DCB9-4588-B102-94BCDE4EBFCA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66C0DC-DB83-0C31-387E-B68352335F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B88F29-E437-D337-69F9-4FDCAC001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779E3-2FF1-4DC5-AE18-43A7DCEFB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65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4CD121E-FCA9-BE5E-7AAC-A69AFD234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732" y="2190024"/>
            <a:ext cx="11180535" cy="41014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о вреде табакокурения</a:t>
            </a:r>
          </a:p>
          <a:p>
            <a:pPr marL="0" indent="0" algn="ctr"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ГБУЗ НО «Нижегородский областной центр общественного здоровья и медицинской профилактики»</a:t>
            </a:r>
            <a:b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3F02AE-2699-2856-3822-80BD2A427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01814" cy="261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1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7A4273-1D7D-B64D-C468-7F6FB5AB12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674" y="5944660"/>
            <a:ext cx="1256930" cy="9133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410A64-3B27-4BBE-82E9-817BFC365A83}"/>
              </a:ext>
            </a:extLst>
          </p:cNvPr>
          <p:cNvSpPr txBox="1"/>
          <p:nvPr/>
        </p:nvSpPr>
        <p:spPr>
          <a:xfrm>
            <a:off x="1" y="213143"/>
            <a:ext cx="67437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effectLst/>
              </a:rPr>
              <a:t>Давайте же тогда узнаем всю правду о химическом составе сигарет, табачного дыма и как каждая их составляющая действует на организм. К настоящему времени табачные изделия содержат около </a:t>
            </a:r>
            <a:r>
              <a:rPr lang="ru-RU" sz="2400" b="1" i="0" dirty="0">
                <a:effectLst/>
              </a:rPr>
              <a:t>4000 химических соединений</a:t>
            </a:r>
            <a:r>
              <a:rPr lang="ru-RU" sz="2400" b="0" i="0" dirty="0">
                <a:effectLst/>
              </a:rPr>
              <a:t>, а табачный дым – около </a:t>
            </a:r>
            <a:r>
              <a:rPr lang="ru-RU" sz="2400" b="1" i="0" dirty="0">
                <a:effectLst/>
              </a:rPr>
              <a:t>5000 химических соединений</a:t>
            </a:r>
            <a:r>
              <a:rPr lang="ru-RU" sz="2400" b="0" i="0" dirty="0">
                <a:effectLst/>
              </a:rPr>
              <a:t>, из которых примерно </a:t>
            </a:r>
            <a:r>
              <a:rPr lang="ru-RU" sz="2400" b="1" i="0" dirty="0">
                <a:effectLst/>
              </a:rPr>
              <a:t>60 вызывают рак</a:t>
            </a:r>
            <a:r>
              <a:rPr lang="ru-RU" sz="2400" b="0" i="0" dirty="0">
                <a:effectLst/>
              </a:rPr>
              <a:t>. Знаете ли вы, какое излучение получаем мы при рентгене? Ведь не спроста установлено, что рентген можно делать только 2 раза в год, так как при этом идет сильное излучение на органы тела. Так вот человек, выкуривающий пачку сигарет в день, получает за год дозу облучения в </a:t>
            </a:r>
            <a:r>
              <a:rPr lang="ru-RU" sz="2400" b="1" i="0" dirty="0">
                <a:effectLst/>
              </a:rPr>
              <a:t>500 рентген</a:t>
            </a:r>
            <a:r>
              <a:rPr lang="ru-RU" sz="2400" b="0" i="0" dirty="0">
                <a:effectLst/>
              </a:rPr>
              <a:t>. Можете ли Вы представить себе, какой удар организм получает от каждой выкуренной сигареты?</a:t>
            </a:r>
            <a:endParaRPr lang="ru-RU" sz="2400" dirty="0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0336F473-2E94-4C2F-A232-159132F33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210" y="213143"/>
            <a:ext cx="5085094" cy="5085094"/>
          </a:xfrm>
          <a:prstGeom prst="cub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052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5C7033-98C7-4A01-BDF5-FB2B182274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2" y="163966"/>
            <a:ext cx="1256930" cy="9133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B0A693-1E93-47A7-940A-117915FF17F8}"/>
              </a:ext>
            </a:extLst>
          </p:cNvPr>
          <p:cNvSpPr txBox="1"/>
          <p:nvPr/>
        </p:nvSpPr>
        <p:spPr>
          <a:xfrm>
            <a:off x="1700213" y="163966"/>
            <a:ext cx="1049178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effectLst/>
              </a:rPr>
              <a:t>Никотин</a:t>
            </a:r>
            <a:r>
              <a:rPr lang="ru-RU" sz="2400" b="0" i="0" dirty="0">
                <a:effectLst/>
              </a:rPr>
              <a:t> является естественным компонентом табачных растений и это наркотик и сильный яд. Он легко проникает в кровь, накапливается в самых жизненно важных органах, приводя к нарушению их функций. В больших количествах он весьма токсичен. Никотин является естественной защитой табачного растения от поедания насекомыми. Он обладает в три раза большей токсичностью, чем мышьяк. Когда никотин попадает в мозг, он предоставляет доступ к воздействию на разнообразные процессы нервной системы человека.</a:t>
            </a:r>
            <a:endParaRPr lang="ru-RU" sz="2400" dirty="0"/>
          </a:p>
        </p:txBody>
      </p:sp>
      <p:pic>
        <p:nvPicPr>
          <p:cNvPr id="1026" name="Picture 2" descr="Состав жидкости для вейпа Какие компоненты входят в состав жидкости для электрон">
            <a:extLst>
              <a:ext uri="{FF2B5EF4-FFF2-40B4-BE49-F238E27FC236}">
                <a16:creationId xmlns:a16="http://schemas.microsoft.com/office/drawing/2014/main" id="{C520C2F9-5A27-42E4-A86C-751E30174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47" y="3572215"/>
            <a:ext cx="5466507" cy="259659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558DB985-3C91-485B-8EE9-2CBCF5AA5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3046988"/>
            <a:ext cx="5451996" cy="364704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593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7A4273-1D7D-B64D-C468-7F6FB5AB12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2" y="399940"/>
            <a:ext cx="1256930" cy="9133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AF696A-452A-44D9-A847-F31E0D9165D2}"/>
              </a:ext>
            </a:extLst>
          </p:cNvPr>
          <p:cNvSpPr txBox="1"/>
          <p:nvPr/>
        </p:nvSpPr>
        <p:spPr>
          <a:xfrm>
            <a:off x="1407076" y="243512"/>
            <a:ext cx="5560458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effectLst/>
              </a:rPr>
              <a:t>Отравление никотином характеризуется: головной болью, головокружением, тошнотой, рвотой. В тяжелых случаях потеря сознания и судороги. Хроническое отравление - никотинизм, характеризуется ослаблением памяти, снижением работоспособности. Всем известно, что «капля никотина убивает лошадь», но лишь некоторые догадываются, что человек не лошадь и поэтому для него смертельная доза составляет всего 60 мг никотина, а для детей – еще меньше. В невыкуренной сигарете содержится порядка 10 мг никотина, но через дым курильщик получает из одной сигареты порядка 0,533мг никотина.</a:t>
            </a:r>
            <a:endParaRPr lang="ru-RU" sz="2400" dirty="0"/>
          </a:p>
        </p:txBody>
      </p:sp>
      <p:sp>
        <p:nvSpPr>
          <p:cNvPr id="3" name="AutoShape 2" descr="Picture background">
            <a:extLst>
              <a:ext uri="{FF2B5EF4-FFF2-40B4-BE49-F238E27FC236}">
                <a16:creationId xmlns:a16="http://schemas.microsoft.com/office/drawing/2014/main" id="{0BCA64A8-CFB6-4E6E-9BA4-F27D4503B5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DB86F434-35B3-419E-B620-F96192967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4" y="1221621"/>
            <a:ext cx="5012404" cy="392773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885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75CAC0-1435-4825-A655-931E920F52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2" y="163966"/>
            <a:ext cx="1256930" cy="9133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A25EFB-9ECC-47F0-879E-AB5FBBB0193B}"/>
              </a:ext>
            </a:extLst>
          </p:cNvPr>
          <p:cNvSpPr txBox="1"/>
          <p:nvPr/>
        </p:nvSpPr>
        <p:spPr>
          <a:xfrm>
            <a:off x="1789510" y="306378"/>
            <a:ext cx="1040249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effectLst/>
              </a:rPr>
              <a:t>Смола</a:t>
            </a:r>
            <a:r>
              <a:rPr lang="ru-RU" sz="2400" b="0" i="0" dirty="0">
                <a:effectLst/>
              </a:rPr>
              <a:t> – это все то, что содержится в табачном дыме, за исключением газов, никотина и воды. Каждая частичка состоит из многих органических и неорганических веществ, среди которых присутствует множество летучих и полу-летучих соединений. Дым попадает в рот в виде концентрированного аэрозоля. При охлаждении он конденсируется и образует смолу, которая оседает в дыхательных путях. Содержащиеся в смоле вещества вызывают рак и другие заболевания легких, такие как паралич очистительного процесса в легких и повреждения альвеолярных мешочков. Они также снижают эффективность иммунной системы.</a:t>
            </a:r>
            <a:endParaRPr lang="ru-RU" sz="2400" dirty="0"/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304C36D2-215F-41E3-A595-6C9F7B786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3311932"/>
            <a:ext cx="5467350" cy="3368278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302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7A4273-1D7D-B64D-C468-7F6FB5AB12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2" y="163966"/>
            <a:ext cx="1256930" cy="9133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516CE4-9184-45B1-B278-4C1AE370F095}"/>
              </a:ext>
            </a:extLst>
          </p:cNvPr>
          <p:cNvSpPr txBox="1"/>
          <p:nvPr/>
        </p:nvSpPr>
        <p:spPr>
          <a:xfrm>
            <a:off x="212062" y="1067902"/>
            <a:ext cx="601728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effectLst/>
              </a:rPr>
              <a:t>Канцерогены</a:t>
            </a:r>
            <a:r>
              <a:rPr lang="ru-RU" sz="2400" b="0" i="0" dirty="0">
                <a:effectLst/>
              </a:rPr>
              <a:t> табачного дыма имеют разную химическую природу. Они состоят из 44 отдельных вещества, 12 групп или смесей химических веществ и 13 условий, способствующих воздействию. Девять из этих 44 веществ присутствуют в основном потоке табачного дыма. Это бензол, кадмий, мышьяк, никель, хром, 2-нафтил-амин, винил хлорид,4-3 </a:t>
            </a:r>
            <a:r>
              <a:rPr lang="ru-RU" sz="2400" b="0" i="0" dirty="0" err="1">
                <a:effectLst/>
              </a:rPr>
              <a:t>аминобифенил</a:t>
            </a:r>
            <a:r>
              <a:rPr lang="ru-RU" sz="2400" b="0" i="0" dirty="0">
                <a:effectLst/>
              </a:rPr>
              <a:t>, бериллий. Кроме собственно канцерогенов, табачный дым также содержит так называемые ко-канцерогены, то есть вещества, которые способствуют реализации действия канцерогенов. К ним относится, например, </a:t>
            </a:r>
            <a:r>
              <a:rPr lang="ru-RU" sz="2400" b="0" i="0" dirty="0" err="1">
                <a:effectLst/>
              </a:rPr>
              <a:t>катехол</a:t>
            </a:r>
            <a:r>
              <a:rPr lang="ru-RU" sz="2400" b="0" i="0" dirty="0">
                <a:effectLst/>
              </a:rPr>
              <a:t>.</a:t>
            </a:r>
            <a:endParaRPr lang="ru-RU" sz="2400" dirty="0"/>
          </a:p>
        </p:txBody>
      </p:sp>
      <p:pic>
        <p:nvPicPr>
          <p:cNvPr id="4100" name="Picture 4" descr="Picture background">
            <a:extLst>
              <a:ext uri="{FF2B5EF4-FFF2-40B4-BE49-F238E27FC236}">
                <a16:creationId xmlns:a16="http://schemas.microsoft.com/office/drawing/2014/main" id="{9901F3FA-AD84-46AB-ADB9-DB0884398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806903"/>
            <a:ext cx="5438487" cy="563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175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7A4273-1D7D-B64D-C468-7F6FB5AB12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2" y="163966"/>
            <a:ext cx="1256930" cy="913340"/>
          </a:xfrm>
          <a:prstGeom prst="rect">
            <a:avLst/>
          </a:prstGeom>
        </p:spPr>
      </p:pic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84014CCE-B829-4DE8-99C0-1456870C3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484" y="3006268"/>
            <a:ext cx="7558804" cy="3779402"/>
          </a:xfrm>
          <a:prstGeom prst="ca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76FA1F-2013-4D5E-A8C6-A3FC0C59994C}"/>
              </a:ext>
            </a:extLst>
          </p:cNvPr>
          <p:cNvSpPr txBox="1"/>
          <p:nvPr/>
        </p:nvSpPr>
        <p:spPr>
          <a:xfrm>
            <a:off x="1618060" y="72330"/>
            <a:ext cx="98262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effectLst/>
              </a:rPr>
              <a:t>Радиоактивные компоненты</a:t>
            </a:r>
            <a:r>
              <a:rPr lang="ru-RU" sz="2400" b="0" i="0" dirty="0">
                <a:effectLst/>
              </a:rPr>
              <a:t> содержаться в очень высокой концентрации в табачном дыме. К ним относятся: полоний-210, свинец-210 и калий-40. Помимо этого, присутствуют также радий-226, радий-228 и торий-228. Проведенные в Греции исследования показали, что табачный лист содержит изотопы цезий-134 и цезий-137 чернобыльского происхождения. Четко установлено, что радиоактивные компоненты являются канцерогенами..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35760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7A4273-1D7D-B64D-C468-7F6FB5AB12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2" y="163966"/>
            <a:ext cx="1256930" cy="9133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2A4ABF-A252-4994-9564-0C8B87CE061E}"/>
              </a:ext>
            </a:extLst>
          </p:cNvPr>
          <p:cNvSpPr txBox="1"/>
          <p:nvPr/>
        </p:nvSpPr>
        <p:spPr>
          <a:xfrm>
            <a:off x="0" y="1077306"/>
            <a:ext cx="1241583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effectLst/>
              </a:rPr>
              <a:t>В легких у курильщиков зафиксированы отложения полония-210 и свинца-210, благодаря чему курильщики подвергаются намного большим дозам радиации, чем те дозы, которые люди обычно получают из естественных источников. Это постоянное облучение, либо само по себе, либо синергически с иными канцерогенами может способствовать развитию рака. Исследование дыма польских сигарет показало, что вдыхание табачного дыма является главным источником поступления полния-210 и свинца-210 в организм курильщика. При этом обнаружилось, что дым разных марок сигарет может существенно отличаться по радиоактивности, а сигаретный фильтр адсорбирует лишь малую часть радиоактивных веществ.</a:t>
            </a:r>
            <a:endParaRPr lang="ru-RU" sz="2400" dirty="0"/>
          </a:p>
        </p:txBody>
      </p:sp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0E410E0B-C202-4889-9A8B-DFDBCF9CD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92" y="4185287"/>
            <a:ext cx="4482487" cy="2508747"/>
          </a:xfrm>
          <a:prstGeom prst="bevel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id="{506FD510-F538-43A2-ACEB-C1D7635C1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785" y="4185286"/>
            <a:ext cx="3342026" cy="2508747"/>
          </a:xfrm>
          <a:prstGeom prst="bevel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259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7A4273-1D7D-B64D-C468-7F6FB5AB12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218414"/>
            <a:ext cx="1256930" cy="9133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5B681D-E17D-49C3-A986-A19830E222AB}"/>
              </a:ext>
            </a:extLst>
          </p:cNvPr>
          <p:cNvSpPr txBox="1"/>
          <p:nvPr/>
        </p:nvSpPr>
        <p:spPr>
          <a:xfrm>
            <a:off x="3049191" y="0"/>
            <a:ext cx="60936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Риски заболеваний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6F7C10-F31C-4FBC-ABB4-E5BA5E0464C8}"/>
              </a:ext>
            </a:extLst>
          </p:cNvPr>
          <p:cNvSpPr txBox="1"/>
          <p:nvPr/>
        </p:nvSpPr>
        <p:spPr>
          <a:xfrm>
            <a:off x="106031" y="1131754"/>
            <a:ext cx="1197993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0" i="0" dirty="0">
                <a:effectLst/>
              </a:rPr>
              <a:t>Продукты горения табака повреждают практически все системы и органы в нашем организме. Влияние курения на организм приводит к следующим состояниям:</a:t>
            </a:r>
          </a:p>
          <a:p>
            <a:pPr algn="l"/>
            <a:r>
              <a:rPr lang="ru-RU" sz="2400" b="0" i="0" dirty="0">
                <a:effectLst/>
              </a:rPr>
              <a:t>• нарушение работы лёгких и бронхов: </a:t>
            </a:r>
            <a:r>
              <a:rPr lang="ru-RU" sz="2400" dirty="0"/>
              <a:t>ХОБЛ</a:t>
            </a:r>
            <a:r>
              <a:rPr lang="ru-RU" sz="2400" b="0" i="0" dirty="0">
                <a:effectLst/>
              </a:rPr>
              <a:t>, эмфизема, склероз лёгкого, бронхит, </a:t>
            </a:r>
            <a:r>
              <a:rPr lang="ru-RU" sz="2400" dirty="0"/>
              <a:t>бронхиальная астма</a:t>
            </a:r>
            <a:r>
              <a:rPr lang="ru-RU" sz="2400" b="0" i="0" dirty="0">
                <a:effectLst/>
              </a:rPr>
              <a:t>, хрипы в лёгких, хронический кашель, увеличение риска развития </a:t>
            </a:r>
            <a:r>
              <a:rPr lang="ru-RU" sz="2400" dirty="0"/>
              <a:t>пневмонии</a:t>
            </a:r>
            <a:r>
              <a:rPr lang="ru-RU" sz="2400" b="0" i="0" dirty="0">
                <a:effectLst/>
              </a:rPr>
              <a:t>;</a:t>
            </a:r>
          </a:p>
          <a:p>
            <a:pPr algn="l"/>
            <a:r>
              <a:rPr lang="ru-RU" sz="2400" b="0" i="0" dirty="0">
                <a:effectLst/>
              </a:rPr>
              <a:t>• снижение фертильности (плодовитости) и потенции у мужчин и женщин;</a:t>
            </a:r>
          </a:p>
          <a:p>
            <a:pPr algn="l"/>
            <a:r>
              <a:rPr lang="ru-RU" sz="2400" b="0" i="0" dirty="0">
                <a:effectLst/>
              </a:rPr>
              <a:t>• незаживающие раны и гниение частей тела;</a:t>
            </a:r>
          </a:p>
          <a:p>
            <a:pPr algn="l"/>
            <a:r>
              <a:rPr lang="ru-RU" sz="2400" dirty="0"/>
              <a:t>• остеопороз</a:t>
            </a:r>
            <a:r>
              <a:rPr lang="ru-RU" sz="2400" b="0" i="0" dirty="0">
                <a:effectLst/>
              </a:rPr>
              <a:t>, увеличение риска перелома костей;</a:t>
            </a:r>
          </a:p>
          <a:p>
            <a:pPr algn="l"/>
            <a:r>
              <a:rPr lang="ru-RU" sz="2400" dirty="0"/>
              <a:t>• периодонтит</a:t>
            </a:r>
            <a:r>
              <a:rPr lang="ru-RU" sz="2400" b="0" i="0" dirty="0">
                <a:effectLst/>
              </a:rPr>
              <a:t>, потеря всех зубов, повреждение дёсен;</a:t>
            </a:r>
          </a:p>
          <a:p>
            <a:pPr algn="l"/>
            <a:r>
              <a:rPr lang="ru-RU" sz="2400" b="0" i="0" dirty="0">
                <a:effectLst/>
              </a:rPr>
              <a:t>• потеря зрения в связи с развитием </a:t>
            </a:r>
            <a:r>
              <a:rPr lang="ru-RU" sz="2400" dirty="0"/>
              <a:t>катаракты</a:t>
            </a:r>
            <a:r>
              <a:rPr lang="ru-RU" sz="2400" b="0" i="0" dirty="0">
                <a:effectLst/>
              </a:rPr>
              <a:t> и отслойкой сетчатки;</a:t>
            </a:r>
          </a:p>
          <a:p>
            <a:pPr algn="l"/>
            <a:r>
              <a:rPr lang="ru-RU" sz="2400" b="0" i="0" dirty="0">
                <a:effectLst/>
              </a:rPr>
              <a:t>• язва желудка и </a:t>
            </a:r>
            <a:r>
              <a:rPr lang="ru-RU" sz="2400" dirty="0"/>
              <a:t>двенадцатиперстной кишки</a:t>
            </a:r>
            <a:r>
              <a:rPr lang="ru-RU" sz="2400" b="0" i="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8067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AutoShape 8"/>
          <p:cNvSpPr>
            <a:spLocks/>
          </p:cNvSpPr>
          <p:nvPr/>
        </p:nvSpPr>
        <p:spPr bwMode="auto">
          <a:xfrm>
            <a:off x="4572000" y="1981200"/>
            <a:ext cx="203200" cy="990600"/>
          </a:xfrm>
          <a:prstGeom prst="rightBrace">
            <a:avLst>
              <a:gd name="adj1" fmla="val 54167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7A4273-1D7D-B64D-C468-7F6FB5AB12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2" y="163966"/>
            <a:ext cx="1256930" cy="913340"/>
          </a:xfrm>
          <a:prstGeom prst="rect">
            <a:avLst/>
          </a:prstGeom>
        </p:spPr>
      </p:pic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47F960AF-9038-4FE5-93A9-52DD9AEBD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43200"/>
            <a:ext cx="7620000" cy="381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4BA936-6F33-4437-A347-639DC006DEB8}"/>
              </a:ext>
            </a:extLst>
          </p:cNvPr>
          <p:cNvSpPr txBox="1"/>
          <p:nvPr/>
        </p:nvSpPr>
        <p:spPr>
          <a:xfrm>
            <a:off x="1875234" y="168176"/>
            <a:ext cx="990242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effectLst/>
              </a:rPr>
              <a:t>Список заболеваний, вызываемых курением табака, постоянно увеличивается. В него входят онкозаболевания — рак гортани, глотки, пищевода, бронхов, </a:t>
            </a:r>
            <a:r>
              <a:rPr lang="ru-RU" sz="2400" dirty="0"/>
              <a:t>поджелудочной железы</a:t>
            </a:r>
            <a:r>
              <a:rPr lang="ru-RU" sz="2400" b="0" i="0" dirty="0">
                <a:effectLst/>
              </a:rPr>
              <a:t>, желудка, </a:t>
            </a:r>
            <a:r>
              <a:rPr lang="ru-RU" sz="2400" dirty="0"/>
              <a:t>почек</a:t>
            </a:r>
            <a:r>
              <a:rPr lang="ru-RU" sz="2400" b="0" i="0" dirty="0">
                <a:effectLst/>
              </a:rPr>
              <a:t>, </a:t>
            </a:r>
            <a:r>
              <a:rPr lang="ru-RU" sz="2400" dirty="0"/>
              <a:t>мочевого пузыря</a:t>
            </a:r>
            <a:r>
              <a:rPr lang="ru-RU" sz="2400" b="0" i="0" dirty="0">
                <a:effectLst/>
              </a:rPr>
              <a:t>, шейки матки, лейкоз. Если помимо курения человек употребляет алкоголь, то у него резко увеличивает риск развития рака рта. Вред курения и алкоголя при этом сочетании не складываются, а умножаются.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48882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E42E1E-B67F-4DB3-BB90-1A852DB0D3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2" y="163966"/>
            <a:ext cx="1256930" cy="9133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0FC0F9-893D-4CE3-836B-D7DC7A67F15E}"/>
              </a:ext>
            </a:extLst>
          </p:cNvPr>
          <p:cNvSpPr txBox="1"/>
          <p:nvPr/>
        </p:nvSpPr>
        <p:spPr>
          <a:xfrm>
            <a:off x="2618184" y="116060"/>
            <a:ext cx="88975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Влияние курения на мозг человека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FA0B23-3B7B-40C4-8258-5340064B63C2}"/>
              </a:ext>
            </a:extLst>
          </p:cNvPr>
          <p:cNvSpPr txBox="1"/>
          <p:nvPr/>
        </p:nvSpPr>
        <p:spPr>
          <a:xfrm>
            <a:off x="212062" y="1705957"/>
            <a:ext cx="559831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0" i="0" dirty="0">
                <a:solidFill>
                  <a:srgbClr val="181D21"/>
                </a:solidFill>
                <a:effectLst/>
              </a:rPr>
              <a:t>При курении никотин быстро попадает в кровь и головной мозг. Вначале он вызывает сужение его сосудов, а затем компенсаторное расширение, которое сопровождается временным снижением объёма и концентрации внимания, ухудшением кратковременной памяти. Вред курения становится более выраженным при длительном употреблении табака.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E0D24B-4657-4D37-A913-57BB22DF2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00" y="1230046"/>
            <a:ext cx="6526752" cy="536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8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4392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7A4273-1D7D-B64D-C468-7F6FB5AB12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70"/>
            <a:ext cx="1676400" cy="1193731"/>
          </a:xfrm>
          <a:prstGeom prst="rect">
            <a:avLst/>
          </a:prstGeom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0300B61E-1128-0803-D3EF-EB455F5E1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7694"/>
            <a:ext cx="4697505" cy="4240306"/>
          </a:xfrm>
          <a:prstGeom prst="foldedCorne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737EC134-DA72-BFAD-6EE7-9DFE3B926320}"/>
              </a:ext>
            </a:extLst>
          </p:cNvPr>
          <p:cNvSpPr txBox="1">
            <a:spLocks/>
          </p:cNvSpPr>
          <p:nvPr/>
        </p:nvSpPr>
        <p:spPr>
          <a:xfrm>
            <a:off x="4697505" y="1554672"/>
            <a:ext cx="7117976" cy="42403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202122"/>
                </a:solidFill>
              </a:rPr>
              <a:t>Табак – это многолетнее травянистое растение семейства пасленовых, в листьях которого содержится никотин.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202122"/>
                </a:solidFill>
              </a:rPr>
              <a:t>Сушеные табачные листья в основном используются для курения в сигаретах и сигарах, </a:t>
            </a:r>
            <a:br>
              <a:rPr lang="ru-RU" sz="2400" dirty="0">
                <a:solidFill>
                  <a:srgbClr val="202122"/>
                </a:solidFill>
              </a:rPr>
            </a:br>
            <a:r>
              <a:rPr lang="ru-RU" sz="2400" dirty="0">
                <a:solidFill>
                  <a:srgbClr val="202122"/>
                </a:solidFill>
              </a:rPr>
              <a:t>а также в трубках и кальянах. Кроме того, употребляют при вдохе через нос (нюхательный табак), при закладке в рот (жевательный, </a:t>
            </a:r>
            <a:r>
              <a:rPr lang="ru-RU" sz="2400" dirty="0" err="1">
                <a:solidFill>
                  <a:srgbClr val="202122"/>
                </a:solidFill>
              </a:rPr>
              <a:t>мокательный</a:t>
            </a:r>
            <a:r>
              <a:rPr lang="ru-RU" sz="2400" dirty="0">
                <a:solidFill>
                  <a:srgbClr val="202122"/>
                </a:solidFill>
              </a:rPr>
              <a:t> и </a:t>
            </a:r>
            <a:r>
              <a:rPr lang="ru-RU" sz="2400" dirty="0" err="1">
                <a:solidFill>
                  <a:srgbClr val="202122"/>
                </a:solidFill>
              </a:rPr>
              <a:t>снюс</a:t>
            </a:r>
            <a:r>
              <a:rPr lang="ru-RU" sz="2400" dirty="0">
                <a:solidFill>
                  <a:srgbClr val="202122"/>
                </a:solidFill>
              </a:rPr>
              <a:t>).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202122"/>
                </a:solidFill>
              </a:rPr>
              <a:t>Ближайшие родственники табака – картофель, томат, баклажаны, красный перец, белладонна, белена, дурман. 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798FF0-0307-4C6D-B9F8-61B79384230E}"/>
              </a:ext>
            </a:extLst>
          </p:cNvPr>
          <p:cNvSpPr/>
          <p:nvPr/>
        </p:nvSpPr>
        <p:spPr>
          <a:xfrm>
            <a:off x="4703343" y="72670"/>
            <a:ext cx="27853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Введение</a:t>
            </a:r>
          </a:p>
        </p:txBody>
      </p:sp>
    </p:spTree>
    <p:extLst>
      <p:ext uri="{BB962C8B-B14F-4D97-AF65-F5344CB8AC3E}">
        <p14:creationId xmlns:p14="http://schemas.microsoft.com/office/powerpoint/2010/main" val="2391333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1DD8CA-06CC-4712-AB28-11C9670635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2" y="163966"/>
            <a:ext cx="1256930" cy="9133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69B665-8084-4765-A9E3-F79C5C5D3106}"/>
              </a:ext>
            </a:extLst>
          </p:cNvPr>
          <p:cNvSpPr txBox="1"/>
          <p:nvPr/>
        </p:nvSpPr>
        <p:spPr>
          <a:xfrm>
            <a:off x="996423" y="163966"/>
            <a:ext cx="109835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Вред курения для мужчин и женщин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EABCBD-411C-44F0-A2A0-8028D8D4F6C2}"/>
              </a:ext>
            </a:extLst>
          </p:cNvPr>
          <p:cNvSpPr txBox="1"/>
          <p:nvPr/>
        </p:nvSpPr>
        <p:spPr>
          <a:xfrm>
            <a:off x="106031" y="1843891"/>
            <a:ext cx="1197993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0" i="0" dirty="0">
                <a:effectLst/>
              </a:rPr>
              <a:t>Потенция и репродукция у мужчин зависит от способности сосудов мочеполовой системы расширяться, наполняя кровью половые органы. При курении никотин попадает в кровь, сужает периферические сосуды и препятствует нормальной работе яичек и полового члена. При длительном курении негативные эффекты становятся необратимыми и могут привести к </a:t>
            </a:r>
            <a:r>
              <a:rPr lang="ru-RU" sz="2400" dirty="0"/>
              <a:t>бесплодию</a:t>
            </a:r>
            <a:r>
              <a:rPr lang="ru-RU" sz="2400" b="0" i="0" dirty="0">
                <a:effectLst/>
              </a:rPr>
              <a:t>.</a:t>
            </a:r>
          </a:p>
          <a:p>
            <a:pPr algn="l"/>
            <a:endParaRPr lang="ru-RU" sz="2400" b="0" i="0" dirty="0">
              <a:effectLst/>
            </a:endParaRPr>
          </a:p>
          <a:p>
            <a:pPr algn="l"/>
            <a:r>
              <a:rPr lang="ru-RU" sz="2400" b="0" i="0" dirty="0">
                <a:effectLst/>
              </a:rPr>
              <a:t>Курение у женщин тоже сопряжено с риском для репродуктивной системы. Количество и состояние яйцеклеток зависит от кровоснабжения, которое нарушается при курении. Повреждённые яйцеклетки новыми не заменяются.</a:t>
            </a:r>
          </a:p>
          <a:p>
            <a:pPr algn="l"/>
            <a:endParaRPr lang="ru-RU" sz="2400" b="0" i="0" dirty="0">
              <a:effectLst/>
            </a:endParaRPr>
          </a:p>
          <a:p>
            <a:pPr algn="l"/>
            <a:r>
              <a:rPr lang="ru-RU" sz="2400" b="0" i="0" dirty="0">
                <a:effectLst/>
              </a:rPr>
              <a:t>Курение во время беременности приводит к повреждению плода и повышает риск его внезапной смерти.</a:t>
            </a:r>
          </a:p>
        </p:txBody>
      </p:sp>
    </p:spTree>
    <p:extLst>
      <p:ext uri="{BB962C8B-B14F-4D97-AF65-F5344CB8AC3E}">
        <p14:creationId xmlns:p14="http://schemas.microsoft.com/office/powerpoint/2010/main" val="1680582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49611A-D3C0-F0EB-E40B-41C8BAB61E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05" y="279647"/>
            <a:ext cx="1256930" cy="9133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17C232-FEAB-4A94-9D71-C00CFD1C3EB8}"/>
              </a:ext>
            </a:extLst>
          </p:cNvPr>
          <p:cNvSpPr txBox="1"/>
          <p:nvPr/>
        </p:nvSpPr>
        <p:spPr>
          <a:xfrm>
            <a:off x="164605" y="2472432"/>
            <a:ext cx="12192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0" i="0" dirty="0">
                <a:solidFill>
                  <a:srgbClr val="333333"/>
                </a:solidFill>
                <a:effectLst/>
              </a:rPr>
              <a:t>Подростки в силу своей незрелости не могут в полной мере оценить всю тяжесть последствий от курения. Ведь сигарета – это яд, который действует не сразу, а постепенно. А перспектива заболеть через 10-15 лет кажется далекой и мифической, тем более молодые люди уверены, что могут бросить курить в любой момент.</a:t>
            </a:r>
          </a:p>
          <a:p>
            <a:pPr algn="l"/>
            <a:r>
              <a:rPr lang="ru-RU" sz="2400" b="0" i="0" dirty="0">
                <a:solidFill>
                  <a:srgbClr val="333333"/>
                </a:solidFill>
                <a:effectLst/>
              </a:rPr>
              <a:t>Негативные последствия курения в подростковом возрасте:</a:t>
            </a:r>
          </a:p>
          <a:p>
            <a:pPr algn="l">
              <a:buFont typeface="+mj-lt"/>
              <a:buAutoNum type="arabicPeriod"/>
            </a:pPr>
            <a:r>
              <a:rPr lang="ru-RU" sz="2400" b="0" i="0" dirty="0">
                <a:solidFill>
                  <a:srgbClr val="333333"/>
                </a:solidFill>
                <a:effectLst/>
              </a:rPr>
              <a:t>Ограничение физических возможностей не лучшим образом сказывается на достижение успеха в выбранной сфере: спорт, военная карьера, занятие балетом, вокалом и т.д.</a:t>
            </a:r>
          </a:p>
          <a:p>
            <a:pPr algn="l">
              <a:buFont typeface="+mj-lt"/>
              <a:buAutoNum type="arabicPeriod"/>
            </a:pPr>
            <a:r>
              <a:rPr lang="ru-RU" sz="2400" b="0" i="0" dirty="0">
                <a:solidFill>
                  <a:srgbClr val="333333"/>
                </a:solidFill>
                <a:effectLst/>
              </a:rPr>
              <a:t>Формирование стойкой никотиновой зависимости – невозможность избавиться от курения самостоятельно без медикаментозной поддержки.</a:t>
            </a:r>
          </a:p>
          <a:p>
            <a:pPr algn="l">
              <a:buFont typeface="+mj-lt"/>
              <a:buAutoNum type="arabicPeriod"/>
            </a:pPr>
            <a:r>
              <a:rPr lang="ru-RU" sz="2400" b="0" i="0" dirty="0">
                <a:solidFill>
                  <a:srgbClr val="333333"/>
                </a:solidFill>
                <a:effectLst/>
              </a:rPr>
              <a:t>Непривлекательный внешний вид: желтоватая кожа, угревая сыпь, испорченные зубы, неприятный специфический запах изо рта.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25217A-B44D-4822-8349-F8100218DB50}"/>
              </a:ext>
            </a:extLst>
          </p:cNvPr>
          <p:cNvSpPr txBox="1"/>
          <p:nvPr/>
        </p:nvSpPr>
        <p:spPr>
          <a:xfrm>
            <a:off x="1624127" y="533440"/>
            <a:ext cx="106441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0" i="0" dirty="0">
                <a:solidFill>
                  <a:srgbClr val="333333"/>
                </a:solidFill>
                <a:effectLst/>
              </a:rPr>
              <a:t>Большинство подростков осведомлены о вреде курения, но влияние сверстников, примеры курящих родителей и кумиров сводят на нет все запреты и опасения. Кроме того, важную роль в распространении курения среди подростков играет доступность приобретения сигарет, несмотря на закон о возрастных ограничениях на покупку табачных изделий.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E96B2D-7221-4870-81B4-1A9563B68187}"/>
              </a:ext>
            </a:extLst>
          </p:cNvPr>
          <p:cNvSpPr txBox="1"/>
          <p:nvPr/>
        </p:nvSpPr>
        <p:spPr>
          <a:xfrm>
            <a:off x="1243014" y="-74296"/>
            <a:ext cx="111135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Последствия курения в подростковом возрасте</a:t>
            </a:r>
          </a:p>
        </p:txBody>
      </p:sp>
    </p:spTree>
    <p:extLst>
      <p:ext uri="{BB962C8B-B14F-4D97-AF65-F5344CB8AC3E}">
        <p14:creationId xmlns:p14="http://schemas.microsoft.com/office/powerpoint/2010/main" val="3118576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649787-18EF-406D-9362-2DA0436CE0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2" y="163966"/>
            <a:ext cx="1256930" cy="9133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781930-556E-426F-9F40-00429BDEDD8B}"/>
              </a:ext>
            </a:extLst>
          </p:cNvPr>
          <p:cNvSpPr txBox="1"/>
          <p:nvPr/>
        </p:nvSpPr>
        <p:spPr>
          <a:xfrm>
            <a:off x="3303985" y="163966"/>
            <a:ext cx="60936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Профилактика курения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12DD02-959A-4D60-8BAC-8A16AD501202}"/>
              </a:ext>
            </a:extLst>
          </p:cNvPr>
          <p:cNvSpPr txBox="1"/>
          <p:nvPr/>
        </p:nvSpPr>
        <p:spPr>
          <a:xfrm>
            <a:off x="2382" y="1077306"/>
            <a:ext cx="609361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1C1C1C"/>
                </a:solidFill>
                <a:effectLst/>
              </a:rPr>
              <a:t> считать регулярное табакокурение одним из видов наркомании;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sz="2400" b="0" i="0" dirty="0">
              <a:solidFill>
                <a:srgbClr val="1C1C1C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1C1C1C"/>
                </a:solidFill>
                <a:effectLst/>
              </a:rPr>
              <a:t> отчислять около 5% средств, полученных с продажи табачных изделий на информирование населения об опасности курения;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sz="2400" b="0" i="0" dirty="0">
              <a:solidFill>
                <a:srgbClr val="1C1C1C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1C1C1C"/>
                </a:solidFill>
                <a:effectLst/>
              </a:rPr>
              <a:t> необходимость запретить курить в общественных местах;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sz="2400" b="0" i="0" dirty="0">
              <a:solidFill>
                <a:srgbClr val="1C1C1C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1C1C1C"/>
                </a:solidFill>
                <a:effectLst/>
              </a:rPr>
              <a:t> ограничение количества пунктов продажи сигарет;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sz="2400" b="0" i="0" dirty="0">
              <a:solidFill>
                <a:srgbClr val="1C1C1C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1C1C1C"/>
                </a:solidFill>
                <a:effectLst/>
              </a:rPr>
              <a:t> повышение стоимости табачных изделий.</a:t>
            </a: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5010F52B-76D4-460A-AF3B-8D529A752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794" y="1746063"/>
            <a:ext cx="5540285" cy="4294795"/>
          </a:xfrm>
          <a:prstGeom prst="pent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471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16E135-23F5-4B69-928F-D8E22F1C2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2" y="163966"/>
            <a:ext cx="1256930" cy="9133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4E5313-44B1-4B7C-AD20-4998C8D4C509}"/>
              </a:ext>
            </a:extLst>
          </p:cNvPr>
          <p:cNvSpPr txBox="1"/>
          <p:nvPr/>
        </p:nvSpPr>
        <p:spPr>
          <a:xfrm>
            <a:off x="2245279" y="389803"/>
            <a:ext cx="9946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1C1C1C"/>
                </a:solidFill>
                <a:effectLst/>
              </a:rPr>
              <a:t>Профилактика курения табака решает следующие задачи: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A1330-17CE-48B3-B704-8814BB8A1CB5}"/>
              </a:ext>
            </a:extLst>
          </p:cNvPr>
          <p:cNvSpPr txBox="1"/>
          <p:nvPr/>
        </p:nvSpPr>
        <p:spPr>
          <a:xfrm>
            <a:off x="212062" y="1337863"/>
            <a:ext cx="91451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0" i="0" dirty="0">
                <a:solidFill>
                  <a:srgbClr val="1C1C1C"/>
                </a:solidFill>
                <a:effectLst/>
              </a:rPr>
              <a:t>• минимизирует риск возникновения онкологических и других смертельных заболеваний;</a:t>
            </a:r>
          </a:p>
          <a:p>
            <a:pPr algn="l"/>
            <a:r>
              <a:rPr lang="ru-RU" sz="2400" b="0" i="0" dirty="0">
                <a:solidFill>
                  <a:srgbClr val="1C1C1C"/>
                </a:solidFill>
                <a:effectLst/>
              </a:rPr>
              <a:t>• создает благоприятные условия для зачатия и вынашивания здорового потомства;</a:t>
            </a:r>
          </a:p>
          <a:p>
            <a:pPr algn="l"/>
            <a:r>
              <a:rPr lang="ru-RU" sz="2400" b="0" i="0" dirty="0">
                <a:solidFill>
                  <a:srgbClr val="1C1C1C"/>
                </a:solidFill>
                <a:effectLst/>
              </a:rPr>
              <a:t>• обеспечивает нормальное неврологическое состояние человека;</a:t>
            </a:r>
          </a:p>
          <a:p>
            <a:pPr algn="l"/>
            <a:r>
              <a:rPr lang="ru-RU" sz="2400" dirty="0">
                <a:solidFill>
                  <a:srgbClr val="1C1C1C"/>
                </a:solidFill>
              </a:rPr>
              <a:t>• о</a:t>
            </a:r>
            <a:r>
              <a:rPr lang="ru-RU" sz="2400" b="0" i="0" dirty="0">
                <a:solidFill>
                  <a:srgbClr val="1C1C1C"/>
                </a:solidFill>
                <a:effectLst/>
              </a:rPr>
              <a:t>здоравливает нацию в целом.</a:t>
            </a: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E895B8F5-4DBA-467D-9EC4-F3B37B927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3303287"/>
            <a:ext cx="62484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418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4C96A6-CEC0-4C27-A370-FB0C4ACDDB8C}"/>
              </a:ext>
            </a:extLst>
          </p:cNvPr>
          <p:cNvSpPr txBox="1"/>
          <p:nvPr/>
        </p:nvSpPr>
        <p:spPr>
          <a:xfrm>
            <a:off x="3049191" y="163966"/>
            <a:ext cx="6093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Меры борьбы с курением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C84447-5752-45B8-8D3F-D610DE191F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2" y="163966"/>
            <a:ext cx="1256930" cy="9133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E9ED36-1036-461A-B96C-37982DBB4A74}"/>
              </a:ext>
            </a:extLst>
          </p:cNvPr>
          <p:cNvSpPr txBox="1"/>
          <p:nvPr/>
        </p:nvSpPr>
        <p:spPr>
          <a:xfrm>
            <a:off x="212062" y="1405919"/>
            <a:ext cx="806040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b="0" i="0" dirty="0">
                <a:effectLst/>
              </a:rPr>
              <a:t>- </a:t>
            </a:r>
            <a:r>
              <a:rPr lang="ru-RU" sz="2000" dirty="0"/>
              <a:t>установлен</a:t>
            </a:r>
            <a:r>
              <a:rPr lang="ru-RU" sz="2000" b="0" i="0" dirty="0">
                <a:effectLst/>
              </a:rPr>
              <a:t> запрет курения табака на отдельных территориях и в помещениях, предназначенных для оказания образовательных услуг, услуг учреждениями культуры и учреждениями органов по делам молодежи, услуг в области культуры и спорта;</a:t>
            </a:r>
          </a:p>
          <a:p>
            <a:pPr algn="l"/>
            <a:endParaRPr lang="ru-RU" sz="2000" b="0" i="0" dirty="0">
              <a:effectLst/>
            </a:endParaRPr>
          </a:p>
          <a:p>
            <a:pPr algn="l"/>
            <a:r>
              <a:rPr lang="ru-RU" sz="2000" b="0" i="0" dirty="0">
                <a:effectLst/>
              </a:rPr>
              <a:t>- ценовые и налоговые </a:t>
            </a:r>
            <a:r>
              <a:rPr lang="ru-RU" sz="2000" dirty="0"/>
              <a:t>меры</a:t>
            </a:r>
            <a:r>
              <a:rPr lang="ru-RU" sz="2000" b="0" i="0" dirty="0">
                <a:effectLst/>
              </a:rPr>
              <a:t>, направленные на сокращение спроса на табачные изделия;</a:t>
            </a:r>
          </a:p>
          <a:p>
            <a:pPr marL="285750" indent="-285750" algn="l">
              <a:buFontTx/>
              <a:buChar char="-"/>
            </a:pPr>
            <a:endParaRPr lang="ru-RU" sz="2000" b="0" i="0" dirty="0">
              <a:effectLst/>
            </a:endParaRPr>
          </a:p>
          <a:p>
            <a:pPr algn="l"/>
            <a:r>
              <a:rPr lang="ru-RU" sz="2000" b="0" i="0" dirty="0">
                <a:effectLst/>
              </a:rPr>
              <a:t>- </a:t>
            </a:r>
            <a:r>
              <a:rPr lang="ru-RU" sz="2000" dirty="0"/>
              <a:t>регулирование</a:t>
            </a:r>
            <a:r>
              <a:rPr lang="ru-RU" sz="2000" b="0" i="0" dirty="0">
                <a:effectLst/>
              </a:rPr>
              <a:t> состава табачных изделий и установление требований к упаковке и маркировке табачных изделий;</a:t>
            </a:r>
          </a:p>
          <a:p>
            <a:pPr algn="l"/>
            <a:endParaRPr lang="ru-RU" sz="2000" b="0" i="0" dirty="0">
              <a:effectLst/>
            </a:endParaRPr>
          </a:p>
          <a:p>
            <a:pPr algn="l"/>
            <a:r>
              <a:rPr lang="ru-RU" sz="2000" b="0" i="0" dirty="0">
                <a:effectLst/>
              </a:rPr>
              <a:t>- </a:t>
            </a:r>
            <a:r>
              <a:rPr lang="ru-RU" sz="2000" dirty="0"/>
              <a:t>просвещение</a:t>
            </a:r>
            <a:r>
              <a:rPr lang="ru-RU" sz="2000" b="0" i="0" dirty="0">
                <a:effectLst/>
              </a:rPr>
              <a:t> населения и информирование его о вреде потребления табака и вредном воздействии окружающего табачного дыма;</a:t>
            </a:r>
          </a:p>
          <a:p>
            <a:pPr algn="l"/>
            <a:endParaRPr lang="ru-RU" sz="2000" b="0" i="0" dirty="0">
              <a:effectLst/>
            </a:endParaRPr>
          </a:p>
          <a:p>
            <a:pPr algn="l"/>
            <a:r>
              <a:rPr lang="ru-RU" sz="2000" b="0" i="0" dirty="0">
                <a:effectLst/>
              </a:rPr>
              <a:t>- </a:t>
            </a:r>
            <a:r>
              <a:rPr lang="ru-RU" sz="2000" dirty="0"/>
              <a:t>установление</a:t>
            </a:r>
            <a:r>
              <a:rPr lang="ru-RU" sz="2000" b="0" i="0" dirty="0">
                <a:effectLst/>
              </a:rPr>
              <a:t> запрета рекламы и стимулирования продажи табака, спонсорства табака;</a:t>
            </a:r>
          </a:p>
          <a:p>
            <a:pPr algn="l"/>
            <a:endParaRPr lang="ru-RU" sz="2000" b="0" i="0" dirty="0">
              <a:effectLst/>
            </a:endParaRPr>
          </a:p>
          <a:p>
            <a:pPr algn="l"/>
            <a:endParaRPr lang="ru-RU" sz="2000" b="0" i="0" dirty="0">
              <a:effectLst/>
            </a:endParaRPr>
          </a:p>
        </p:txBody>
      </p:sp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41935FE6-8271-47EE-A894-40B5FE1CA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2743515"/>
            <a:ext cx="3710804" cy="248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543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01D535-625E-454F-95AA-976350AAC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2" y="163966"/>
            <a:ext cx="1256930" cy="9133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DCF6DB-0768-44A1-A2C8-6BB64BDBB339}"/>
              </a:ext>
            </a:extLst>
          </p:cNvPr>
          <p:cNvSpPr txBox="1"/>
          <p:nvPr/>
        </p:nvSpPr>
        <p:spPr>
          <a:xfrm>
            <a:off x="1655100" y="141134"/>
            <a:ext cx="963202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b="0" i="0" dirty="0">
                <a:effectLst/>
              </a:rPr>
              <a:t>- </a:t>
            </a:r>
            <a:r>
              <a:rPr lang="ru-RU" sz="2000" dirty="0"/>
              <a:t>оказание</a:t>
            </a:r>
            <a:r>
              <a:rPr lang="ru-RU" sz="2000" b="0" i="0" dirty="0">
                <a:effectLst/>
              </a:rPr>
              <a:t> гражданам медицинской помощи, направленной на прекращение потребления табака, лечение табачной зависимости и последствий потребления табака;</a:t>
            </a:r>
          </a:p>
          <a:p>
            <a:pPr algn="l"/>
            <a:endParaRPr lang="ru-RU" sz="2000" b="0" i="0" dirty="0">
              <a:effectLst/>
            </a:endParaRPr>
          </a:p>
          <a:p>
            <a:pPr algn="l"/>
            <a:r>
              <a:rPr lang="ru-RU" sz="2000" b="0" i="0" dirty="0">
                <a:effectLst/>
              </a:rPr>
              <a:t>- </a:t>
            </a:r>
            <a:r>
              <a:rPr lang="ru-RU" sz="2000" dirty="0"/>
              <a:t>предотвращение</a:t>
            </a:r>
            <a:r>
              <a:rPr lang="ru-RU" sz="2000" b="0" i="0" dirty="0">
                <a:effectLst/>
              </a:rPr>
              <a:t> незаконной торговли табачной продукцией и табачными изделиями;</a:t>
            </a:r>
          </a:p>
          <a:p>
            <a:pPr algn="l"/>
            <a:endParaRPr lang="ru-RU" sz="2000" b="0" i="0" dirty="0">
              <a:effectLst/>
            </a:endParaRPr>
          </a:p>
          <a:p>
            <a:pPr algn="l"/>
            <a:r>
              <a:rPr lang="ru-RU" sz="2000" b="0" i="0" dirty="0">
                <a:effectLst/>
              </a:rPr>
              <a:t>- </a:t>
            </a:r>
            <a:r>
              <a:rPr lang="ru-RU" sz="2000" dirty="0"/>
              <a:t>ограничение</a:t>
            </a:r>
            <a:r>
              <a:rPr lang="ru-RU" sz="2000" b="0" i="0" dirty="0">
                <a:effectLst/>
              </a:rPr>
              <a:t> торговли табачной продукцией и табачными изделиями;</a:t>
            </a:r>
          </a:p>
          <a:p>
            <a:pPr algn="l"/>
            <a:endParaRPr lang="ru-RU" sz="2000" b="0" i="0" dirty="0">
              <a:effectLst/>
            </a:endParaRPr>
          </a:p>
          <a:p>
            <a:pPr algn="l"/>
            <a:r>
              <a:rPr lang="ru-RU" sz="2000" b="0" i="0" dirty="0">
                <a:effectLst/>
              </a:rPr>
              <a:t>- </a:t>
            </a:r>
            <a:r>
              <a:rPr lang="ru-RU" sz="2000" dirty="0"/>
              <a:t>установление</a:t>
            </a:r>
            <a:r>
              <a:rPr lang="ru-RU" sz="2000" b="0" i="0" dirty="0">
                <a:effectLst/>
              </a:rPr>
              <a:t> запрета продажи табачной продукции несовершеннолетним и несовершеннолетними, запрета потребления табака несовершеннолетними, запрета вовлечения детей в процесс потребления табака.</a:t>
            </a:r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3FE8F0F8-FB70-4B90-AB66-35C0BD30A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121" y="3956252"/>
            <a:ext cx="4907757" cy="2760614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856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C2AB9B-A710-4259-AA7E-C26D860C2B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2" y="163966"/>
            <a:ext cx="1256930" cy="9133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BEF42E-6A74-4DA1-8599-F9905BC04601}"/>
              </a:ext>
            </a:extLst>
          </p:cNvPr>
          <p:cNvSpPr txBox="1"/>
          <p:nvPr/>
        </p:nvSpPr>
        <p:spPr>
          <a:xfrm>
            <a:off x="3049191" y="266693"/>
            <a:ext cx="6093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Выводы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B9372B-6E33-47FE-91F2-CB5AD1652AC4}"/>
              </a:ext>
            </a:extLst>
          </p:cNvPr>
          <p:cNvSpPr txBox="1"/>
          <p:nvPr/>
        </p:nvSpPr>
        <p:spPr>
          <a:xfrm>
            <a:off x="310050" y="1697660"/>
            <a:ext cx="115718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• Курение является гарантом приобретения множества заболеваний, в том числе хронических и онкологии</a:t>
            </a:r>
            <a:r>
              <a:rPr lang="en-US" sz="2400" dirty="0"/>
              <a:t>;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• Курение оказывает негативное влияние не только на сердечно-сосудистую и дыхательную системы, но так же наносит непоправимый урон по клеткам мозга, заметно снижая интеллектуальные способности</a:t>
            </a:r>
            <a:r>
              <a:rPr lang="en-US" sz="2400" dirty="0"/>
              <a:t>;</a:t>
            </a:r>
            <a:endParaRPr lang="ru-RU" sz="2400" dirty="0"/>
          </a:p>
          <a:p>
            <a:endParaRPr lang="en-US" sz="2400" dirty="0"/>
          </a:p>
          <a:p>
            <a:r>
              <a:rPr lang="en-US" sz="2400" dirty="0"/>
              <a:t>• </a:t>
            </a:r>
            <a:r>
              <a:rPr lang="ru-RU" sz="2400" dirty="0"/>
              <a:t>Курение не расслабляет и не помогает отвлечься: курение лишь вызывает привычку, зависимость, которая ассоциируется в мозге как способ, помогающий справиться с проблемами</a:t>
            </a:r>
            <a:r>
              <a:rPr lang="en-US" sz="2400" dirty="0"/>
              <a:t>;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• Курение значительно повышает шансы остаться без потомства. Кроме того, если и получится зачать ребёнка, его состояние здоровья находится под большим вопросом.</a:t>
            </a:r>
          </a:p>
        </p:txBody>
      </p:sp>
    </p:spTree>
    <p:extLst>
      <p:ext uri="{BB962C8B-B14F-4D97-AF65-F5344CB8AC3E}">
        <p14:creationId xmlns:p14="http://schemas.microsoft.com/office/powerpoint/2010/main" val="1384142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873B09-DA62-4ED9-BC05-74640A807B45}"/>
              </a:ext>
            </a:extLst>
          </p:cNvPr>
          <p:cNvSpPr txBox="1"/>
          <p:nvPr/>
        </p:nvSpPr>
        <p:spPr>
          <a:xfrm>
            <a:off x="2525047" y="206166"/>
            <a:ext cx="71419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Благодарю за внимание! 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67682D56-2301-4D7F-9955-DF86C5301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36" y="1194931"/>
            <a:ext cx="3857727" cy="545690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25F5D2F-BEBD-FC2F-CDCA-5C75FCB336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2" y="163966"/>
            <a:ext cx="1256930" cy="91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53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0D4FD-DA40-C713-8BAB-E1378A413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745" y="99652"/>
            <a:ext cx="9174537" cy="1657349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rgbClr val="202122"/>
                </a:solidFill>
                <a:latin typeface="+mn-lt"/>
                <a:ea typeface="+mn-ea"/>
                <a:cs typeface="+mn-cs"/>
              </a:rPr>
              <a:t>Несмотря на внешний красивый вид растения использование его для человека причиняет большой вред здоровью не только курящим, но и окружающим, вызывая привыкание, является источником вредных веществ и фактором риска многих заболеваний.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E5CE01-0470-45BA-C928-35A8BE3C0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3745" y="1622239"/>
            <a:ext cx="9476913" cy="1142485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sz="2000" dirty="0">
                <a:solidFill>
                  <a:srgbClr val="202122"/>
                </a:solidFill>
              </a:rPr>
              <a:t>Аспекты профилактики и борьбы с курением представляют важную задачу, стоящую перед государством, обществом и каждым человеком.</a:t>
            </a:r>
          </a:p>
          <a:p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72A44A-D8CB-5548-BE87-64447704EA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3" y="228239"/>
            <a:ext cx="1256930" cy="9133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4BF4D8-744E-A751-E758-A4532FBB9E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" r="5369"/>
          <a:stretch/>
        </p:blipFill>
        <p:spPr>
          <a:xfrm>
            <a:off x="0" y="2438401"/>
            <a:ext cx="4939553" cy="4419600"/>
          </a:xfrm>
          <a:prstGeom prst="round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BBE05F0-D506-215E-B7C2-DD9E3F35C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49" y="2438401"/>
            <a:ext cx="6319651" cy="44196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256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E3584D5-8A89-4D2E-A43D-1C36FFAEA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62" y="1586752"/>
            <a:ext cx="6789373" cy="5190566"/>
          </a:xfrm>
        </p:spPr>
        <p:txBody>
          <a:bodyPr>
            <a:normAutofit fontScale="8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</a:rPr>
              <a:t>Родина табака – тропическая Америка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dirty="0">
              <a:solidFill>
                <a:srgbClr val="333333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</a:rPr>
              <a:t>Табак издавна использовался в Северной и Южной Америке, причем некоторые участки выращивания в Мексике датируются 1400-1000 годами до н.э.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dirty="0">
              <a:solidFill>
                <a:srgbClr val="333333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</a:rPr>
              <a:t>Многие племена коренных американцев традиционно выращивают и употребляют табак.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dirty="0">
              <a:solidFill>
                <a:srgbClr val="333333"/>
              </a:solidFill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333333"/>
                </a:solidFill>
              </a:rPr>
              <a:t>Некоторые коренные американцы считают табак лекарством и выступают за его уважительное использование, а не коммерческое.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810C422-E13D-98A5-44D0-975620DD0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01435" y="3203256"/>
            <a:ext cx="5118847" cy="3654744"/>
          </a:xfrm>
          <a:prstGeom prst="cub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7A4273-1D7D-B64D-C468-7F6FB5AB12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2" y="192261"/>
            <a:ext cx="1256930" cy="91334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5E23B61-EA40-48B5-9EA8-8C05C2F354FF}"/>
              </a:ext>
            </a:extLst>
          </p:cNvPr>
          <p:cNvSpPr/>
          <p:nvPr/>
        </p:nvSpPr>
        <p:spPr>
          <a:xfrm>
            <a:off x="3131100" y="80682"/>
            <a:ext cx="65584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Исторические сведения</a:t>
            </a:r>
          </a:p>
        </p:txBody>
      </p:sp>
    </p:spTree>
    <p:extLst>
      <p:ext uri="{BB962C8B-B14F-4D97-AF65-F5344CB8AC3E}">
        <p14:creationId xmlns:p14="http://schemas.microsoft.com/office/powerpoint/2010/main" val="1867376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646" y="1241518"/>
            <a:ext cx="12046197" cy="1360488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latin typeface="+mn-lt"/>
                <a:ea typeface="+mn-ea"/>
                <a:cs typeface="+mn-cs"/>
              </a:rPr>
              <a:t>В Европу табак был завезен в конце </a:t>
            </a:r>
            <a:r>
              <a:rPr lang="en-US" altLang="ru-RU" sz="2800" dirty="0">
                <a:latin typeface="+mn-lt"/>
                <a:ea typeface="+mn-ea"/>
                <a:cs typeface="+mn-cs"/>
              </a:rPr>
              <a:t>XV</a:t>
            </a:r>
            <a:r>
              <a:rPr lang="ru-RU" altLang="ru-RU" sz="2800" dirty="0">
                <a:latin typeface="+mn-lt"/>
                <a:ea typeface="+mn-ea"/>
                <a:cs typeface="+mn-cs"/>
              </a:rPr>
              <a:t> века Христофором Колумбом.</a:t>
            </a:r>
            <a:br>
              <a:rPr lang="ru-RU" altLang="ru-RU" sz="2800" dirty="0">
                <a:latin typeface="+mn-lt"/>
                <a:ea typeface="+mn-ea"/>
                <a:cs typeface="+mn-cs"/>
              </a:rPr>
            </a:br>
            <a:endParaRPr lang="ru-RU" sz="28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8808" y="3439225"/>
            <a:ext cx="6078072" cy="3178319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ru-RU" altLang="ru-RU" sz="2400" dirty="0"/>
              <a:t>Колумб и его спутники, высадившиеся на одном из островов Америки, увидели, что жители острова из сухих листьев какого-то растения свертывали длинные трубки, один конец которой брали в рот, а другой поджигали и втягивали через рот образующийся дым, выпуская его через рот и нос. Этот сверток из сухих листьев растения они называли «</a:t>
            </a:r>
            <a:r>
              <a:rPr lang="ru-RU" altLang="ru-RU" sz="2400" dirty="0" err="1"/>
              <a:t>табако</a:t>
            </a:r>
            <a:r>
              <a:rPr lang="ru-RU" altLang="ru-RU" sz="2400" dirty="0"/>
              <a:t>».</a:t>
            </a:r>
          </a:p>
          <a:p>
            <a:pPr>
              <a:spcBef>
                <a:spcPct val="50000"/>
              </a:spcBef>
            </a:pPr>
            <a:endParaRPr lang="ru-RU" altLang="ru-RU" sz="2400" dirty="0"/>
          </a:p>
          <a:p>
            <a:pPr>
              <a:spcBef>
                <a:spcPct val="50000"/>
              </a:spcBef>
            </a:pPr>
            <a:endParaRPr lang="ru-RU" altLang="ru-RU" sz="2400" dirty="0"/>
          </a:p>
          <a:p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" b="11732"/>
          <a:stretch/>
        </p:blipFill>
        <p:spPr bwMode="auto">
          <a:xfrm>
            <a:off x="0" y="3429000"/>
            <a:ext cx="3056965" cy="3429000"/>
          </a:xfrm>
          <a:prstGeom prst="cub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7A4273-1D7D-B64D-C468-7F6FB5AB12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2" y="163966"/>
            <a:ext cx="1256930" cy="913340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AF6EA36A-2F33-BEB9-77B9-AE31354EA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26880" y="2348564"/>
            <a:ext cx="2719317" cy="4509437"/>
          </a:xfrm>
          <a:prstGeom prst="cube">
            <a:avLst/>
          </a:prstGeom>
          <a:noFill/>
          <a:ln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137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E654D2D-0CB2-6569-8C3A-56DBE52B960D}"/>
              </a:ext>
            </a:extLst>
          </p:cNvPr>
          <p:cNvSpPr txBox="1"/>
          <p:nvPr/>
        </p:nvSpPr>
        <p:spPr>
          <a:xfrm>
            <a:off x="3281083" y="2965601"/>
            <a:ext cx="575534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altLang="ru-RU" sz="2400" dirty="0"/>
          </a:p>
          <a:p>
            <a:r>
              <a:rPr lang="ru-RU" altLang="ru-RU" sz="2400" dirty="0"/>
              <a:t>Жан Нико (посол, лекарь, ботаник) подарил Екатерине Медичи табак как средство от мигрени, рекомендовав нюхать табак. Так появилась мода на нюхательный табак. </a:t>
            </a:r>
          </a:p>
          <a:p>
            <a:r>
              <a:rPr lang="ru-RU" altLang="ru-RU" sz="2400" dirty="0"/>
              <a:t>Позднее один из злейших ядов табачного дыма стали называть «никотин».</a:t>
            </a:r>
          </a:p>
          <a:p>
            <a:pPr marL="0" indent="0" algn="l">
              <a:buNone/>
            </a:pPr>
            <a:endParaRPr lang="ru-RU" sz="2800" b="0" i="0" dirty="0">
              <a:solidFill>
                <a:srgbClr val="FF0000"/>
              </a:solidFill>
              <a:effectLst/>
              <a:latin typeface="YS Tex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16B0F8C-9D2C-6FAE-ADD0-F8D7E2C182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2" y="163966"/>
            <a:ext cx="1256930" cy="913340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94937D3D-5C18-BDDD-B0E8-71083A7744D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6282"/>
            <a:ext cx="2940424" cy="3881718"/>
          </a:xfrm>
          <a:prstGeom prst="roundRect">
            <a:avLst/>
          </a:prstGeom>
          <a:noFill/>
          <a:ln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A31D7573-0606-2CBF-4784-E2B5AAA00E1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83" y="3048001"/>
            <a:ext cx="2814918" cy="3810000"/>
          </a:xfrm>
          <a:prstGeom prst="round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E4779D76-91A9-6050-DFF3-3DEFFD398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756" y="399128"/>
            <a:ext cx="9167487" cy="1064652"/>
          </a:xfrm>
        </p:spPr>
        <p:txBody>
          <a:bodyPr>
            <a:normAutofit fontScale="90000"/>
          </a:bodyPr>
          <a:lstStyle/>
          <a:p>
            <a:r>
              <a:rPr lang="en-US" altLang="ru-RU" sz="2800" dirty="0">
                <a:latin typeface="+mn-lt"/>
                <a:ea typeface="+mn-ea"/>
                <a:cs typeface="+mn-cs"/>
              </a:rPr>
              <a:t>XVI</a:t>
            </a:r>
            <a:r>
              <a:rPr lang="ru-RU" altLang="ru-RU" sz="2800" dirty="0">
                <a:latin typeface="+mn-lt"/>
                <a:ea typeface="+mn-ea"/>
                <a:cs typeface="+mn-cs"/>
              </a:rPr>
              <a:t> век характеризуется распространением табака в Европе. </a:t>
            </a:r>
            <a:br>
              <a:rPr lang="ru-RU" altLang="ru-RU" sz="2800" dirty="0">
                <a:latin typeface="+mn-lt"/>
                <a:ea typeface="+mn-ea"/>
                <a:cs typeface="+mn-cs"/>
              </a:rPr>
            </a:br>
            <a:br>
              <a:rPr lang="ru-RU" altLang="ru-RU" sz="2800" dirty="0">
                <a:latin typeface="+mn-lt"/>
                <a:ea typeface="+mn-ea"/>
                <a:cs typeface="+mn-cs"/>
              </a:rPr>
            </a:br>
            <a:endParaRPr lang="ru-RU" sz="28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385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B6E08-0B61-59A0-45E6-692ACA0F9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62" y="906137"/>
            <a:ext cx="12272963" cy="1325563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latin typeface="+mn-lt"/>
                <a:ea typeface="+mn-ea"/>
                <a:cs typeface="+mn-cs"/>
              </a:rPr>
              <a:t>В первой четверти </a:t>
            </a:r>
            <a:r>
              <a:rPr lang="en-US" altLang="ru-RU" sz="2800" dirty="0">
                <a:latin typeface="+mn-lt"/>
                <a:ea typeface="+mn-ea"/>
                <a:cs typeface="+mn-cs"/>
              </a:rPr>
              <a:t>XVI</a:t>
            </a:r>
            <a:r>
              <a:rPr lang="ru-RU" altLang="ru-RU" sz="2800" dirty="0">
                <a:latin typeface="+mn-lt"/>
                <a:ea typeface="+mn-ea"/>
                <a:cs typeface="+mn-cs"/>
              </a:rPr>
              <a:t> веке иностранные торговцы привезли табак в Россию. </a:t>
            </a:r>
            <a:br>
              <a:rPr lang="ru-RU" altLang="ru-RU" sz="2800" dirty="0">
                <a:latin typeface="+mn-lt"/>
                <a:ea typeface="+mn-ea"/>
                <a:cs typeface="+mn-cs"/>
              </a:rPr>
            </a:br>
            <a:endParaRPr lang="ru-RU" sz="28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26F9D2-531D-1069-5C40-644468746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4699" y="1568919"/>
            <a:ext cx="7049468" cy="5289081"/>
          </a:xfrm>
        </p:spPr>
        <p:txBody>
          <a:bodyPr>
            <a:normAutofit/>
          </a:bodyPr>
          <a:lstStyle/>
          <a:p>
            <a:r>
              <a:rPr lang="ru-RU" altLang="ru-RU" b="0" dirty="0"/>
              <a:t>Однако в начале он не получил широкого распространения, так как  из-за неосторожности курящих в Москве и других городах часто случались пожары. Царь Михаил Федорович Романов не только запретил курить табак, но ввел различные наказания: курильщиков ссылали в Сибирь, отлучали от церкви, вырывали клещами ноздри.</a:t>
            </a:r>
          </a:p>
          <a:p>
            <a:endParaRPr lang="ru-RU" dirty="0"/>
          </a:p>
          <a:p>
            <a:r>
              <a:rPr lang="ru-RU" altLang="ru-RU" b="0" dirty="0"/>
              <a:t>В конце XVII - начале XVIII вв. меры, направленные против курения, стали смягчаться, так как Петр I и сам стал рабом этой привычки. В итоге он не только упразднил все законы, запрещавшие курение, но и разрешил ввозить табак из-за рубежа. </a:t>
            </a:r>
          </a:p>
          <a:p>
            <a:endParaRPr lang="ru-RU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955A67F1-E969-01B5-0280-31FBAA19AE8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04" y="3006726"/>
            <a:ext cx="2622198" cy="368458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530489-9D98-1D8C-B474-5A251E7710E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3686175"/>
            <a:ext cx="2381250" cy="3171825"/>
          </a:xfrm>
          <a:prstGeom prst="ellipse">
            <a:avLst/>
          </a:prstGeom>
          <a:noFill/>
          <a:ln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3C9A1E-E0AE-F550-EEB1-AEEDC8E83D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2" y="163966"/>
            <a:ext cx="1256930" cy="91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2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7A4273-1D7D-B64D-C468-7F6FB5AB12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2" y="399940"/>
            <a:ext cx="1256930" cy="9133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300C11-B54F-46F0-8C4D-B8F9F254BF3C}"/>
              </a:ext>
            </a:extLst>
          </p:cNvPr>
          <p:cNvSpPr txBox="1"/>
          <p:nvPr/>
        </p:nvSpPr>
        <p:spPr>
          <a:xfrm>
            <a:off x="212062" y="1564413"/>
            <a:ext cx="45313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настоящее время табакокурение является одной из главных проблем общества.  </a:t>
            </a:r>
          </a:p>
          <a:p>
            <a:r>
              <a:rPr lang="ru-RU" sz="2400" dirty="0"/>
              <a:t>Несмотря на повышение цен на табачную продукцию и некоторые мероприятия, которые были проведены с целью уменьшения количества курящий людей, курящие люди всё ещё не осознают  последствий, которые наступают вследствие длительного курения.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9816B5B3-5102-4026-A4A7-26127395C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497262"/>
            <a:ext cx="7050750" cy="5288063"/>
          </a:xfrm>
          <a:prstGeom prst="cub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455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7A4273-1D7D-B64D-C468-7F6FB5AB12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2" y="399940"/>
            <a:ext cx="1256930" cy="91334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505CAC-BC5C-462D-A8E9-5F6FE7E6A942}"/>
              </a:ext>
            </a:extLst>
          </p:cNvPr>
          <p:cNvSpPr/>
          <p:nvPr/>
        </p:nvSpPr>
        <p:spPr>
          <a:xfrm>
            <a:off x="1397874" y="25613"/>
            <a:ext cx="108045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Информация об опасной структуре сигарет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FB9DC9-70E4-43E2-AFD6-6294B73A8B65}"/>
              </a:ext>
            </a:extLst>
          </p:cNvPr>
          <p:cNvSpPr txBox="1"/>
          <p:nvPr/>
        </p:nvSpPr>
        <p:spPr>
          <a:xfrm>
            <a:off x="106031" y="4206996"/>
            <a:ext cx="119799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effectLst/>
              </a:rPr>
              <a:t>Знаете ли вы, что нигде в мире нет правил, требующих, чтобы табачные компании уменьшали или контролировали концентрацию канцерогенов в табачном дыме. Не говоря уже о том, что смолы и никотина в сигаретах намного больше, чем указывают табачные компании. Были проведены исследования, и оказалось, что табачные компании не такие уж честные — показатели никотина и смолы примерно в 10 раз превышали указанные цифры табачными компаниями.</a:t>
            </a:r>
            <a:endParaRPr lang="ru-RU" sz="2400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A6DC3EB5-4C15-43B6-8FC0-4D6233153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271" y="878428"/>
            <a:ext cx="6627457" cy="287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3740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4397</TotalTime>
  <Words>2064</Words>
  <Application>Microsoft Office PowerPoint</Application>
  <PresentationFormat>Широкоэкранный</PresentationFormat>
  <Paragraphs>108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YS Text</vt:lpstr>
      <vt:lpstr>Тема Office</vt:lpstr>
      <vt:lpstr>Презентация PowerPoint</vt:lpstr>
      <vt:lpstr>Презентация PowerPoint</vt:lpstr>
      <vt:lpstr>Несмотря на внешний красивый вид растения использование его для человека причиняет большой вред здоровью не только курящим, но и окружающим, вызывая привыкание, является источником вредных веществ и фактором риска многих заболеваний.</vt:lpstr>
      <vt:lpstr>Презентация PowerPoint</vt:lpstr>
      <vt:lpstr>В Европу табак был завезен в конце XV века Христофором Колумбом. </vt:lpstr>
      <vt:lpstr>XVI век характеризуется распространением табака в Европе.   </vt:lpstr>
      <vt:lpstr>В первой четверти XVI веке иностранные торговцы привезли табак в Россию.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Ноцмп Ноцмп</dc:creator>
  <cp:lastModifiedBy>Ноцмп Ноцмп</cp:lastModifiedBy>
  <cp:revision>158</cp:revision>
  <dcterms:created xsi:type="dcterms:W3CDTF">2023-03-10T11:22:25Z</dcterms:created>
  <dcterms:modified xsi:type="dcterms:W3CDTF">2025-08-18T06:05:22Z</dcterms:modified>
</cp:coreProperties>
</file>