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91" r:id="rId4"/>
    <p:sldId id="293" r:id="rId5"/>
    <p:sldId id="295" r:id="rId6"/>
    <p:sldId id="310" r:id="rId7"/>
    <p:sldId id="311" r:id="rId8"/>
    <p:sldId id="312" r:id="rId9"/>
    <p:sldId id="313" r:id="rId10"/>
    <p:sldId id="314" r:id="rId11"/>
    <p:sldId id="318" r:id="rId12"/>
    <p:sldId id="304" r:id="rId13"/>
    <p:sldId id="315" r:id="rId14"/>
    <p:sldId id="316" r:id="rId15"/>
    <p:sldId id="317" r:id="rId16"/>
    <p:sldId id="26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D6F4"/>
    <a:srgbClr val="C6F3FE"/>
    <a:srgbClr val="64CED8"/>
    <a:srgbClr val="A8EEFE"/>
    <a:srgbClr val="15FFFF"/>
    <a:srgbClr val="000099"/>
    <a:srgbClr val="FF0000"/>
    <a:srgbClr val="990000"/>
    <a:srgbClr val="00CC00"/>
    <a:srgbClr val="02B3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74" autoAdjust="0"/>
  </p:normalViewPr>
  <p:slideViewPr>
    <p:cSldViewPr snapToGrid="0">
      <p:cViewPr varScale="1">
        <p:scale>
          <a:sx n="110" d="100"/>
          <a:sy n="110" d="100"/>
        </p:scale>
        <p:origin x="57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867470-75DC-493C-9273-E309D0C96131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35591A4-409B-4881-96CC-CE52C40F7B3A}">
      <dgm:prSet phldrT="[Текст]"/>
      <dgm:spPr/>
      <dgm:t>
        <a:bodyPr/>
        <a:lstStyle/>
        <a:p>
          <a:r>
            <a:rPr lang="ru-RU" dirty="0"/>
            <a:t>Употребление наркотиков</a:t>
          </a:r>
        </a:p>
      </dgm:t>
    </dgm:pt>
    <dgm:pt modelId="{C2CAEA8F-4BD8-4A95-93B0-0A26D0D831D7}" type="parTrans" cxnId="{8478E6B9-729E-4FBA-BDB4-62A14835A8B6}">
      <dgm:prSet/>
      <dgm:spPr/>
      <dgm:t>
        <a:bodyPr/>
        <a:lstStyle/>
        <a:p>
          <a:endParaRPr lang="ru-RU"/>
        </a:p>
      </dgm:t>
    </dgm:pt>
    <dgm:pt modelId="{3F0E3F8A-6326-43B9-A3C5-F6D270E154C8}" type="sibTrans" cxnId="{8478E6B9-729E-4FBA-BDB4-62A14835A8B6}">
      <dgm:prSet/>
      <dgm:spPr/>
      <dgm:t>
        <a:bodyPr/>
        <a:lstStyle/>
        <a:p>
          <a:endParaRPr lang="ru-RU"/>
        </a:p>
      </dgm:t>
    </dgm:pt>
    <dgm:pt modelId="{7D3EA866-37B4-4DCE-BCA6-8C080096D05D}">
      <dgm:prSet phldrT="[Текст]"/>
      <dgm:spPr/>
      <dgm:t>
        <a:bodyPr/>
        <a:lstStyle/>
        <a:p>
          <a:r>
            <a:rPr lang="ru-RU" dirty="0"/>
            <a:t>Чрезмерное употребление алкоголя</a:t>
          </a:r>
        </a:p>
      </dgm:t>
    </dgm:pt>
    <dgm:pt modelId="{02791FFE-FD44-4457-A19F-11AF60511121}" type="parTrans" cxnId="{3CD2D3F1-CDB0-48BA-8002-E70D26F0F5BC}">
      <dgm:prSet/>
      <dgm:spPr/>
      <dgm:t>
        <a:bodyPr/>
        <a:lstStyle/>
        <a:p>
          <a:endParaRPr lang="ru-RU"/>
        </a:p>
      </dgm:t>
    </dgm:pt>
    <dgm:pt modelId="{D1E4138A-3BD9-46FD-8BD5-F1ED5F8E4E8A}" type="sibTrans" cxnId="{3CD2D3F1-CDB0-48BA-8002-E70D26F0F5BC}">
      <dgm:prSet/>
      <dgm:spPr/>
      <dgm:t>
        <a:bodyPr/>
        <a:lstStyle/>
        <a:p>
          <a:endParaRPr lang="ru-RU"/>
        </a:p>
      </dgm:t>
    </dgm:pt>
    <dgm:pt modelId="{E880E0F9-8BB8-4910-8FF9-BE494F42FC13}">
      <dgm:prSet phldrT="[Текст]"/>
      <dgm:spPr/>
      <dgm:t>
        <a:bodyPr/>
        <a:lstStyle/>
        <a:p>
          <a:r>
            <a:rPr lang="ru-RU" dirty="0"/>
            <a:t>Курение табака</a:t>
          </a:r>
        </a:p>
      </dgm:t>
    </dgm:pt>
    <dgm:pt modelId="{1941A3BB-162E-411A-8C67-D0A2EDD69E3B}" type="parTrans" cxnId="{EDAD4574-8204-4222-8F8A-49BC9F66FEF6}">
      <dgm:prSet/>
      <dgm:spPr/>
      <dgm:t>
        <a:bodyPr/>
        <a:lstStyle/>
        <a:p>
          <a:endParaRPr lang="ru-RU"/>
        </a:p>
      </dgm:t>
    </dgm:pt>
    <dgm:pt modelId="{07B81DEF-4185-4E4F-809F-42969AD2026F}" type="sibTrans" cxnId="{EDAD4574-8204-4222-8F8A-49BC9F66FEF6}">
      <dgm:prSet/>
      <dgm:spPr/>
      <dgm:t>
        <a:bodyPr/>
        <a:lstStyle/>
        <a:p>
          <a:endParaRPr lang="ru-RU"/>
        </a:p>
      </dgm:t>
    </dgm:pt>
    <dgm:pt modelId="{1D64ED75-5D75-4F7A-A1D8-278834A11C1A}">
      <dgm:prSet phldrT="[Текст]"/>
      <dgm:spPr/>
      <dgm:t>
        <a:bodyPr/>
        <a:lstStyle/>
        <a:p>
          <a:r>
            <a:rPr lang="ru-RU" dirty="0"/>
            <a:t>Эмоциональный стресс</a:t>
          </a:r>
        </a:p>
      </dgm:t>
    </dgm:pt>
    <dgm:pt modelId="{0967A2E1-33E5-4B95-93CF-DFF57EC67E68}" type="parTrans" cxnId="{7408B757-1AE1-47CA-8868-960D60024644}">
      <dgm:prSet/>
      <dgm:spPr/>
      <dgm:t>
        <a:bodyPr/>
        <a:lstStyle/>
        <a:p>
          <a:endParaRPr lang="ru-RU"/>
        </a:p>
      </dgm:t>
    </dgm:pt>
    <dgm:pt modelId="{35BF13D9-0A79-4D06-9104-AE8D10B4603D}" type="sibTrans" cxnId="{7408B757-1AE1-47CA-8868-960D60024644}">
      <dgm:prSet/>
      <dgm:spPr/>
      <dgm:t>
        <a:bodyPr/>
        <a:lstStyle/>
        <a:p>
          <a:endParaRPr lang="ru-RU"/>
        </a:p>
      </dgm:t>
    </dgm:pt>
    <dgm:pt modelId="{FA9C9640-3EEF-453B-BE72-7B9FBC014002}">
      <dgm:prSet phldrT="[Текст]"/>
      <dgm:spPr/>
      <dgm:t>
        <a:bodyPr/>
        <a:lstStyle/>
        <a:p>
          <a:r>
            <a:rPr lang="ru-RU" dirty="0"/>
            <a:t>Избыточный вес</a:t>
          </a:r>
        </a:p>
      </dgm:t>
    </dgm:pt>
    <dgm:pt modelId="{AD831AC2-46B1-46E8-8972-15B0851FBF1C}" type="parTrans" cxnId="{E67DA197-C5D5-4886-94A3-2ECFE51610C1}">
      <dgm:prSet/>
      <dgm:spPr/>
      <dgm:t>
        <a:bodyPr/>
        <a:lstStyle/>
        <a:p>
          <a:endParaRPr lang="ru-RU"/>
        </a:p>
      </dgm:t>
    </dgm:pt>
    <dgm:pt modelId="{3ED9155F-4116-4F9C-8554-5128B0AA6749}" type="sibTrans" cxnId="{E67DA197-C5D5-4886-94A3-2ECFE51610C1}">
      <dgm:prSet/>
      <dgm:spPr/>
      <dgm:t>
        <a:bodyPr/>
        <a:lstStyle/>
        <a:p>
          <a:endParaRPr lang="ru-RU"/>
        </a:p>
      </dgm:t>
    </dgm:pt>
    <dgm:pt modelId="{E6C81E37-2953-4389-968B-E67FDF2EAC99}">
      <dgm:prSet/>
      <dgm:spPr/>
      <dgm:t>
        <a:bodyPr/>
        <a:lstStyle/>
        <a:p>
          <a:r>
            <a:rPr lang="ru-RU" dirty="0"/>
            <a:t>Профессиональная вредность (вибрация, радиация, химикаты)</a:t>
          </a:r>
        </a:p>
      </dgm:t>
    </dgm:pt>
    <dgm:pt modelId="{74E6FCCD-7457-4A8D-B65A-D843186AF343}" type="parTrans" cxnId="{1BE24016-A781-44D3-9513-D545269D6C06}">
      <dgm:prSet/>
      <dgm:spPr/>
      <dgm:t>
        <a:bodyPr/>
        <a:lstStyle/>
        <a:p>
          <a:endParaRPr lang="ru-RU"/>
        </a:p>
      </dgm:t>
    </dgm:pt>
    <dgm:pt modelId="{7B4DA2B5-8AFF-4BA5-8949-2924E61E6F23}" type="sibTrans" cxnId="{1BE24016-A781-44D3-9513-D545269D6C06}">
      <dgm:prSet/>
      <dgm:spPr/>
      <dgm:t>
        <a:bodyPr/>
        <a:lstStyle/>
        <a:p>
          <a:endParaRPr lang="ru-RU"/>
        </a:p>
      </dgm:t>
    </dgm:pt>
    <dgm:pt modelId="{40537D63-74B4-486F-AD24-26133E02C345}" type="pres">
      <dgm:prSet presAssocID="{7F867470-75DC-493C-9273-E309D0C96131}" presName="diagram" presStyleCnt="0">
        <dgm:presLayoutVars>
          <dgm:dir/>
          <dgm:resizeHandles val="exact"/>
        </dgm:presLayoutVars>
      </dgm:prSet>
      <dgm:spPr/>
    </dgm:pt>
    <dgm:pt modelId="{6CFC861E-CEB5-4ADC-86CF-212684AD32F8}" type="pres">
      <dgm:prSet presAssocID="{235591A4-409B-4881-96CC-CE52C40F7B3A}" presName="node" presStyleLbl="node1" presStyleIdx="0" presStyleCnt="6">
        <dgm:presLayoutVars>
          <dgm:bulletEnabled val="1"/>
        </dgm:presLayoutVars>
      </dgm:prSet>
      <dgm:spPr/>
    </dgm:pt>
    <dgm:pt modelId="{E1D0932E-4C05-46E9-AE1C-AB7FB22DBE5E}" type="pres">
      <dgm:prSet presAssocID="{3F0E3F8A-6326-43B9-A3C5-F6D270E154C8}" presName="sibTrans" presStyleCnt="0"/>
      <dgm:spPr/>
    </dgm:pt>
    <dgm:pt modelId="{1C7EFBC8-B312-42B3-AA8A-86C2D4D4EEDD}" type="pres">
      <dgm:prSet presAssocID="{7D3EA866-37B4-4DCE-BCA6-8C080096D05D}" presName="node" presStyleLbl="node1" presStyleIdx="1" presStyleCnt="6">
        <dgm:presLayoutVars>
          <dgm:bulletEnabled val="1"/>
        </dgm:presLayoutVars>
      </dgm:prSet>
      <dgm:spPr/>
    </dgm:pt>
    <dgm:pt modelId="{50370ACB-A2B6-464D-A72C-1A0E378F996E}" type="pres">
      <dgm:prSet presAssocID="{D1E4138A-3BD9-46FD-8BD5-F1ED5F8E4E8A}" presName="sibTrans" presStyleCnt="0"/>
      <dgm:spPr/>
    </dgm:pt>
    <dgm:pt modelId="{1E567E37-3E5C-4C05-9314-257AE8C8E1D3}" type="pres">
      <dgm:prSet presAssocID="{E880E0F9-8BB8-4910-8FF9-BE494F42FC13}" presName="node" presStyleLbl="node1" presStyleIdx="2" presStyleCnt="6">
        <dgm:presLayoutVars>
          <dgm:bulletEnabled val="1"/>
        </dgm:presLayoutVars>
      </dgm:prSet>
      <dgm:spPr/>
    </dgm:pt>
    <dgm:pt modelId="{F7C0BA78-0265-45FD-A532-729E0CF8601B}" type="pres">
      <dgm:prSet presAssocID="{07B81DEF-4185-4E4F-809F-42969AD2026F}" presName="sibTrans" presStyleCnt="0"/>
      <dgm:spPr/>
    </dgm:pt>
    <dgm:pt modelId="{7DB4F328-1C67-4579-8A58-3A6B57C323AF}" type="pres">
      <dgm:prSet presAssocID="{1D64ED75-5D75-4F7A-A1D8-278834A11C1A}" presName="node" presStyleLbl="node1" presStyleIdx="3" presStyleCnt="6">
        <dgm:presLayoutVars>
          <dgm:bulletEnabled val="1"/>
        </dgm:presLayoutVars>
      </dgm:prSet>
      <dgm:spPr/>
    </dgm:pt>
    <dgm:pt modelId="{19DB26E0-9CA8-4F04-BE1B-0575A5B3F9CA}" type="pres">
      <dgm:prSet presAssocID="{35BF13D9-0A79-4D06-9104-AE8D10B4603D}" presName="sibTrans" presStyleCnt="0"/>
      <dgm:spPr/>
    </dgm:pt>
    <dgm:pt modelId="{2DF321A2-70BD-4F69-A0F2-4F75D4286D63}" type="pres">
      <dgm:prSet presAssocID="{FA9C9640-3EEF-453B-BE72-7B9FBC014002}" presName="node" presStyleLbl="node1" presStyleIdx="4" presStyleCnt="6">
        <dgm:presLayoutVars>
          <dgm:bulletEnabled val="1"/>
        </dgm:presLayoutVars>
      </dgm:prSet>
      <dgm:spPr/>
    </dgm:pt>
    <dgm:pt modelId="{4E36AF0A-C7F4-4021-A778-29A22BB86D11}" type="pres">
      <dgm:prSet presAssocID="{3ED9155F-4116-4F9C-8554-5128B0AA6749}" presName="sibTrans" presStyleCnt="0"/>
      <dgm:spPr/>
    </dgm:pt>
    <dgm:pt modelId="{62925133-B641-4C2C-9A2B-D42C0B72B3C3}" type="pres">
      <dgm:prSet presAssocID="{E6C81E37-2953-4389-968B-E67FDF2EAC99}" presName="node" presStyleLbl="node1" presStyleIdx="5" presStyleCnt="6">
        <dgm:presLayoutVars>
          <dgm:bulletEnabled val="1"/>
        </dgm:presLayoutVars>
      </dgm:prSet>
      <dgm:spPr/>
    </dgm:pt>
  </dgm:ptLst>
  <dgm:cxnLst>
    <dgm:cxn modelId="{15F07B0B-4F78-4101-BD33-9CC197BFC39C}" type="presOf" srcId="{E880E0F9-8BB8-4910-8FF9-BE494F42FC13}" destId="{1E567E37-3E5C-4C05-9314-257AE8C8E1D3}" srcOrd="0" destOrd="0" presId="urn:microsoft.com/office/officeart/2005/8/layout/default"/>
    <dgm:cxn modelId="{88FE7D13-CEE7-42D6-ADA4-3A5F848C0959}" type="presOf" srcId="{1D64ED75-5D75-4F7A-A1D8-278834A11C1A}" destId="{7DB4F328-1C67-4579-8A58-3A6B57C323AF}" srcOrd="0" destOrd="0" presId="urn:microsoft.com/office/officeart/2005/8/layout/default"/>
    <dgm:cxn modelId="{1BE24016-A781-44D3-9513-D545269D6C06}" srcId="{7F867470-75DC-493C-9273-E309D0C96131}" destId="{E6C81E37-2953-4389-968B-E67FDF2EAC99}" srcOrd="5" destOrd="0" parTransId="{74E6FCCD-7457-4A8D-B65A-D843186AF343}" sibTransId="{7B4DA2B5-8AFF-4BA5-8949-2924E61E6F23}"/>
    <dgm:cxn modelId="{353F8019-F225-4D2F-9876-92B029A9D508}" type="presOf" srcId="{FA9C9640-3EEF-453B-BE72-7B9FBC014002}" destId="{2DF321A2-70BD-4F69-A0F2-4F75D4286D63}" srcOrd="0" destOrd="0" presId="urn:microsoft.com/office/officeart/2005/8/layout/default"/>
    <dgm:cxn modelId="{F4C76448-C135-43F7-AC8D-0B5D0451C557}" type="presOf" srcId="{E6C81E37-2953-4389-968B-E67FDF2EAC99}" destId="{62925133-B641-4C2C-9A2B-D42C0B72B3C3}" srcOrd="0" destOrd="0" presId="urn:microsoft.com/office/officeart/2005/8/layout/default"/>
    <dgm:cxn modelId="{217A024A-7D2C-479C-8DFA-2CD87E820035}" type="presOf" srcId="{7F867470-75DC-493C-9273-E309D0C96131}" destId="{40537D63-74B4-486F-AD24-26133E02C345}" srcOrd="0" destOrd="0" presId="urn:microsoft.com/office/officeart/2005/8/layout/default"/>
    <dgm:cxn modelId="{792A064A-5EEE-4367-B56B-DB343A9AC8E3}" type="presOf" srcId="{7D3EA866-37B4-4DCE-BCA6-8C080096D05D}" destId="{1C7EFBC8-B312-42B3-AA8A-86C2D4D4EEDD}" srcOrd="0" destOrd="0" presId="urn:microsoft.com/office/officeart/2005/8/layout/default"/>
    <dgm:cxn modelId="{EDAD4574-8204-4222-8F8A-49BC9F66FEF6}" srcId="{7F867470-75DC-493C-9273-E309D0C96131}" destId="{E880E0F9-8BB8-4910-8FF9-BE494F42FC13}" srcOrd="2" destOrd="0" parTransId="{1941A3BB-162E-411A-8C67-D0A2EDD69E3B}" sibTransId="{07B81DEF-4185-4E4F-809F-42969AD2026F}"/>
    <dgm:cxn modelId="{7408B757-1AE1-47CA-8868-960D60024644}" srcId="{7F867470-75DC-493C-9273-E309D0C96131}" destId="{1D64ED75-5D75-4F7A-A1D8-278834A11C1A}" srcOrd="3" destOrd="0" parTransId="{0967A2E1-33E5-4B95-93CF-DFF57EC67E68}" sibTransId="{35BF13D9-0A79-4D06-9104-AE8D10B4603D}"/>
    <dgm:cxn modelId="{E188128C-9DC1-4867-BA2E-8AFF5642875A}" type="presOf" srcId="{235591A4-409B-4881-96CC-CE52C40F7B3A}" destId="{6CFC861E-CEB5-4ADC-86CF-212684AD32F8}" srcOrd="0" destOrd="0" presId="urn:microsoft.com/office/officeart/2005/8/layout/default"/>
    <dgm:cxn modelId="{E67DA197-C5D5-4886-94A3-2ECFE51610C1}" srcId="{7F867470-75DC-493C-9273-E309D0C96131}" destId="{FA9C9640-3EEF-453B-BE72-7B9FBC014002}" srcOrd="4" destOrd="0" parTransId="{AD831AC2-46B1-46E8-8972-15B0851FBF1C}" sibTransId="{3ED9155F-4116-4F9C-8554-5128B0AA6749}"/>
    <dgm:cxn modelId="{8478E6B9-729E-4FBA-BDB4-62A14835A8B6}" srcId="{7F867470-75DC-493C-9273-E309D0C96131}" destId="{235591A4-409B-4881-96CC-CE52C40F7B3A}" srcOrd="0" destOrd="0" parTransId="{C2CAEA8F-4BD8-4A95-93B0-0A26D0D831D7}" sibTransId="{3F0E3F8A-6326-43B9-A3C5-F6D270E154C8}"/>
    <dgm:cxn modelId="{3CD2D3F1-CDB0-48BA-8002-E70D26F0F5BC}" srcId="{7F867470-75DC-493C-9273-E309D0C96131}" destId="{7D3EA866-37B4-4DCE-BCA6-8C080096D05D}" srcOrd="1" destOrd="0" parTransId="{02791FFE-FD44-4457-A19F-11AF60511121}" sibTransId="{D1E4138A-3BD9-46FD-8BD5-F1ED5F8E4E8A}"/>
    <dgm:cxn modelId="{A04D8BAC-4D88-4F72-B6EF-3B6FCC00D67A}" type="presParOf" srcId="{40537D63-74B4-486F-AD24-26133E02C345}" destId="{6CFC861E-CEB5-4ADC-86CF-212684AD32F8}" srcOrd="0" destOrd="0" presId="urn:microsoft.com/office/officeart/2005/8/layout/default"/>
    <dgm:cxn modelId="{E2C33D7D-DAC7-411C-92A6-A45DA6B3A59A}" type="presParOf" srcId="{40537D63-74B4-486F-AD24-26133E02C345}" destId="{E1D0932E-4C05-46E9-AE1C-AB7FB22DBE5E}" srcOrd="1" destOrd="0" presId="urn:microsoft.com/office/officeart/2005/8/layout/default"/>
    <dgm:cxn modelId="{BDD79066-00FF-4FC5-BF57-FB6C9CEACB4F}" type="presParOf" srcId="{40537D63-74B4-486F-AD24-26133E02C345}" destId="{1C7EFBC8-B312-42B3-AA8A-86C2D4D4EEDD}" srcOrd="2" destOrd="0" presId="urn:microsoft.com/office/officeart/2005/8/layout/default"/>
    <dgm:cxn modelId="{9A67B9C1-2922-4D94-9284-B8B230E750AE}" type="presParOf" srcId="{40537D63-74B4-486F-AD24-26133E02C345}" destId="{50370ACB-A2B6-464D-A72C-1A0E378F996E}" srcOrd="3" destOrd="0" presId="urn:microsoft.com/office/officeart/2005/8/layout/default"/>
    <dgm:cxn modelId="{E575D6EE-CE9D-495E-A489-2A6DC14DE28C}" type="presParOf" srcId="{40537D63-74B4-486F-AD24-26133E02C345}" destId="{1E567E37-3E5C-4C05-9314-257AE8C8E1D3}" srcOrd="4" destOrd="0" presId="urn:microsoft.com/office/officeart/2005/8/layout/default"/>
    <dgm:cxn modelId="{D45C0811-EF1B-4FC0-AC8D-DB1C4A535111}" type="presParOf" srcId="{40537D63-74B4-486F-AD24-26133E02C345}" destId="{F7C0BA78-0265-45FD-A532-729E0CF8601B}" srcOrd="5" destOrd="0" presId="urn:microsoft.com/office/officeart/2005/8/layout/default"/>
    <dgm:cxn modelId="{79DE6ACE-F43C-4120-848B-C4A636508A16}" type="presParOf" srcId="{40537D63-74B4-486F-AD24-26133E02C345}" destId="{7DB4F328-1C67-4579-8A58-3A6B57C323AF}" srcOrd="6" destOrd="0" presId="urn:microsoft.com/office/officeart/2005/8/layout/default"/>
    <dgm:cxn modelId="{FA488575-32F5-4C3B-98DE-059663C8A077}" type="presParOf" srcId="{40537D63-74B4-486F-AD24-26133E02C345}" destId="{19DB26E0-9CA8-4F04-BE1B-0575A5B3F9CA}" srcOrd="7" destOrd="0" presId="urn:microsoft.com/office/officeart/2005/8/layout/default"/>
    <dgm:cxn modelId="{C7DD0FA8-4E03-4908-B5E6-95696F52747D}" type="presParOf" srcId="{40537D63-74B4-486F-AD24-26133E02C345}" destId="{2DF321A2-70BD-4F69-A0F2-4F75D4286D63}" srcOrd="8" destOrd="0" presId="urn:microsoft.com/office/officeart/2005/8/layout/default"/>
    <dgm:cxn modelId="{4F681ED1-8B80-477E-807C-0242FE0844EF}" type="presParOf" srcId="{40537D63-74B4-486F-AD24-26133E02C345}" destId="{4E36AF0A-C7F4-4021-A778-29A22BB86D11}" srcOrd="9" destOrd="0" presId="urn:microsoft.com/office/officeart/2005/8/layout/default"/>
    <dgm:cxn modelId="{28FE76AB-F46C-4FBA-A5B1-8B894DBD7BEE}" type="presParOf" srcId="{40537D63-74B4-486F-AD24-26133E02C345}" destId="{62925133-B641-4C2C-9A2B-D42C0B72B3C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FC861E-CEB5-4ADC-86CF-212684AD32F8}">
      <dsp:nvSpPr>
        <dsp:cNvPr id="0" name=""/>
        <dsp:cNvSpPr/>
      </dsp:nvSpPr>
      <dsp:spPr>
        <a:xfrm>
          <a:off x="0" y="67403"/>
          <a:ext cx="3024553" cy="181473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Употребление наркотиков</a:t>
          </a:r>
        </a:p>
      </dsp:txBody>
      <dsp:txXfrm>
        <a:off x="0" y="67403"/>
        <a:ext cx="3024553" cy="1814732"/>
      </dsp:txXfrm>
    </dsp:sp>
    <dsp:sp modelId="{1C7EFBC8-B312-42B3-AA8A-86C2D4D4EEDD}">
      <dsp:nvSpPr>
        <dsp:cNvPr id="0" name=""/>
        <dsp:cNvSpPr/>
      </dsp:nvSpPr>
      <dsp:spPr>
        <a:xfrm>
          <a:off x="3327009" y="67403"/>
          <a:ext cx="3024553" cy="1814732"/>
        </a:xfrm>
        <a:prstGeom prst="rect">
          <a:avLst/>
        </a:prstGeom>
        <a:gradFill rotWithShape="0">
          <a:gsLst>
            <a:gs pos="0">
              <a:schemeClr val="accent2">
                <a:hueOff val="-291073"/>
                <a:satOff val="-16786"/>
                <a:lumOff val="1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1073"/>
                <a:satOff val="-16786"/>
                <a:lumOff val="1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1073"/>
                <a:satOff val="-16786"/>
                <a:lumOff val="1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Чрезмерное употребление алкоголя</a:t>
          </a:r>
        </a:p>
      </dsp:txBody>
      <dsp:txXfrm>
        <a:off x="3327009" y="67403"/>
        <a:ext cx="3024553" cy="1814732"/>
      </dsp:txXfrm>
    </dsp:sp>
    <dsp:sp modelId="{1E567E37-3E5C-4C05-9314-257AE8C8E1D3}">
      <dsp:nvSpPr>
        <dsp:cNvPr id="0" name=""/>
        <dsp:cNvSpPr/>
      </dsp:nvSpPr>
      <dsp:spPr>
        <a:xfrm>
          <a:off x="6654018" y="67403"/>
          <a:ext cx="3024553" cy="1814732"/>
        </a:xfrm>
        <a:prstGeom prst="rect">
          <a:avLst/>
        </a:prstGeom>
        <a:gradFill rotWithShape="0">
          <a:gsLst>
            <a:gs pos="0">
              <a:schemeClr val="accent2">
                <a:hueOff val="-582145"/>
                <a:satOff val="-33571"/>
                <a:lumOff val="3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2145"/>
                <a:satOff val="-33571"/>
                <a:lumOff val="3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2145"/>
                <a:satOff val="-33571"/>
                <a:lumOff val="3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Курение табака</a:t>
          </a:r>
        </a:p>
      </dsp:txBody>
      <dsp:txXfrm>
        <a:off x="6654018" y="67403"/>
        <a:ext cx="3024553" cy="1814732"/>
      </dsp:txXfrm>
    </dsp:sp>
    <dsp:sp modelId="{7DB4F328-1C67-4579-8A58-3A6B57C323AF}">
      <dsp:nvSpPr>
        <dsp:cNvPr id="0" name=""/>
        <dsp:cNvSpPr/>
      </dsp:nvSpPr>
      <dsp:spPr>
        <a:xfrm>
          <a:off x="0" y="2184591"/>
          <a:ext cx="3024553" cy="1814732"/>
        </a:xfrm>
        <a:prstGeom prst="rect">
          <a:avLst/>
        </a:prstGeom>
        <a:gradFill rotWithShape="0">
          <a:gsLst>
            <a:gs pos="0">
              <a:schemeClr val="accent2">
                <a:hueOff val="-873218"/>
                <a:satOff val="-50357"/>
                <a:lumOff val="5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73218"/>
                <a:satOff val="-50357"/>
                <a:lumOff val="5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73218"/>
                <a:satOff val="-50357"/>
                <a:lumOff val="5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Эмоциональный стресс</a:t>
          </a:r>
        </a:p>
      </dsp:txBody>
      <dsp:txXfrm>
        <a:off x="0" y="2184591"/>
        <a:ext cx="3024553" cy="1814732"/>
      </dsp:txXfrm>
    </dsp:sp>
    <dsp:sp modelId="{2DF321A2-70BD-4F69-A0F2-4F75D4286D63}">
      <dsp:nvSpPr>
        <dsp:cNvPr id="0" name=""/>
        <dsp:cNvSpPr/>
      </dsp:nvSpPr>
      <dsp:spPr>
        <a:xfrm>
          <a:off x="3327009" y="2184591"/>
          <a:ext cx="3024553" cy="1814732"/>
        </a:xfrm>
        <a:prstGeom prst="rect">
          <a:avLst/>
        </a:prstGeom>
        <a:gradFill rotWithShape="0">
          <a:gsLst>
            <a:gs pos="0">
              <a:schemeClr val="accent2">
                <a:hueOff val="-1164290"/>
                <a:satOff val="-67142"/>
                <a:lumOff val="6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4290"/>
                <a:satOff val="-67142"/>
                <a:lumOff val="6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4290"/>
                <a:satOff val="-67142"/>
                <a:lumOff val="6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Избыточный вес</a:t>
          </a:r>
        </a:p>
      </dsp:txBody>
      <dsp:txXfrm>
        <a:off x="3327009" y="2184591"/>
        <a:ext cx="3024553" cy="1814732"/>
      </dsp:txXfrm>
    </dsp:sp>
    <dsp:sp modelId="{62925133-B641-4C2C-9A2B-D42C0B72B3C3}">
      <dsp:nvSpPr>
        <dsp:cNvPr id="0" name=""/>
        <dsp:cNvSpPr/>
      </dsp:nvSpPr>
      <dsp:spPr>
        <a:xfrm>
          <a:off x="6654018" y="2184591"/>
          <a:ext cx="3024553" cy="1814732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Профессиональная вредность (вибрация, радиация, химикаты)</a:t>
          </a:r>
        </a:p>
      </dsp:txBody>
      <dsp:txXfrm>
        <a:off x="6654018" y="2184591"/>
        <a:ext cx="3024553" cy="1814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794ED-9D5D-491E-9F05-FCC4098D1864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4E0FA-809F-46A2-BE51-5F9620045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532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14E0FA-809F-46A2-BE51-5F962004573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20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DD8A0-30D5-4AA5-A0D9-2185C6E57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0734" y="3935415"/>
            <a:ext cx="9144000" cy="1269965"/>
          </a:xfrm>
        </p:spPr>
        <p:txBody>
          <a:bodyPr anchor="b"/>
          <a:lstStyle>
            <a:lvl1pPr algn="ctr">
              <a:defRPr sz="6000" b="0">
                <a:solidFill>
                  <a:srgbClr val="002060"/>
                </a:solidFill>
              </a:defRPr>
            </a:lvl1pPr>
          </a:lstStyle>
          <a:p>
            <a:r>
              <a:rPr lang="ru-RU" sz="6000" spc="-100" dirty="0">
                <a:solidFill>
                  <a:srgbClr val="302783"/>
                </a:solidFill>
                <a:latin typeface="3ds Condensed" panose="02000506050000020004"/>
              </a:rPr>
              <a:t>Образец заголовка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51F471-FA3F-4747-969C-090897F6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E006-C01D-4C0B-AF9D-C9E792D5554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ADA1438E-F175-4AB3-96B3-FD4FDDEB58F6}"/>
              </a:ext>
            </a:extLst>
          </p:cNvPr>
          <p:cNvSpPr/>
          <p:nvPr userDrawn="1"/>
        </p:nvSpPr>
        <p:spPr>
          <a:xfrm>
            <a:off x="0" y="6138949"/>
            <a:ext cx="12192000" cy="762784"/>
          </a:xfrm>
          <a:custGeom>
            <a:avLst/>
            <a:gdLst/>
            <a:ahLst/>
            <a:cxnLst/>
            <a:rect l="l" t="t" r="r" b="b"/>
            <a:pathLst>
              <a:path w="10690225" h="461009">
                <a:moveTo>
                  <a:pt x="0" y="460806"/>
                </a:moveTo>
                <a:lnTo>
                  <a:pt x="10689780" y="460806"/>
                </a:lnTo>
                <a:lnTo>
                  <a:pt x="10689780" y="0"/>
                </a:lnTo>
                <a:lnTo>
                  <a:pt x="0" y="0"/>
                </a:lnTo>
                <a:lnTo>
                  <a:pt x="0" y="460806"/>
                </a:lnTo>
                <a:close/>
              </a:path>
            </a:pathLst>
          </a:custGeom>
          <a:solidFill>
            <a:srgbClr val="1EBB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2AC1905-8C44-423F-9AB9-FC7BB6E73B96}"/>
              </a:ext>
            </a:extLst>
          </p:cNvPr>
          <p:cNvSpPr/>
          <p:nvPr userDrawn="1"/>
        </p:nvSpPr>
        <p:spPr>
          <a:xfrm>
            <a:off x="141316" y="66502"/>
            <a:ext cx="1579418" cy="13050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C8BEB3-6BDC-468A-BD77-C25CE1AE1E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004" y="677636"/>
            <a:ext cx="4227991" cy="307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59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703C1C-97C3-421C-9AB5-0B4FA5678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163364-7EA7-4329-A9F0-A150ED3D1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102ECF-A6D8-4A4C-93A9-7DADD8F1BD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CCFF08-5C0B-438F-8B3F-8CD0ABD06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038429-E4E3-47E0-ACDB-B1FD8EE16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E006-C01D-4C0B-AF9D-C9E792D55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25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C5541F-128E-4B05-A833-371864DA2D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962F5C-EC3E-47F5-BA81-F3EB93F71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330A9F-3D72-4D44-B5C7-EA4338D739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4FEF1E-F7C2-430F-AC3A-69F76F8A2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8C4305-AF09-4BBA-836C-70109AB95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E006-C01D-4C0B-AF9D-C9E792D55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9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55249-1119-4731-90F2-EF59DE2E4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9344E2-F3A8-4D00-97AD-F1204662010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dirty="0">
                <a:solidFill>
                  <a:srgbClr val="302783"/>
                </a:solidFill>
                <a:latin typeface="3ds Condensed" panose="02000506050000020004" pitchFamily="2" charset="-52"/>
              </a:rPr>
              <a:t>Текст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4316D5-308F-4662-BC99-42DE7D4311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C26E8B-1FF4-4679-BB45-62A471C93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A628F8-EC3C-4AC2-993D-9BB1DB349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="1">
                <a:solidFill>
                  <a:schemeClr val="bg1"/>
                </a:solidFill>
                <a:latin typeface="3ds" panose="02000503020000020004"/>
              </a:defRPr>
            </a:lvl1pPr>
          </a:lstStyle>
          <a:p>
            <a:fld id="{31E0E006-C01D-4C0B-AF9D-C9E792D555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3987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F2F005-A8CF-491F-A91D-E8BEBA966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0633FD-3B84-4279-8250-E0EE2B2A7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9CD237-6301-4084-AAA0-1397C6918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0D148F-118C-43C9-B443-99C77F5BA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DE1518-4D08-4F66-BD8B-23E31DD5D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E006-C01D-4C0B-AF9D-C9E792D55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083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744EC-86B9-40AE-9C18-2E8C569F1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132EE7-0199-4A34-831A-2E694FE65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409C45-02DC-43E6-A83D-FB9E70BAA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EEE922-9E92-4FD6-84B7-520A09AF1D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01CB9D-4516-42E2-AA61-261B9E28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B0B7D4-3782-499C-8468-FA035273D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3633" y="6427485"/>
            <a:ext cx="2743200" cy="365125"/>
          </a:xfrm>
        </p:spPr>
        <p:txBody>
          <a:bodyPr/>
          <a:lstStyle/>
          <a:p>
            <a:fld id="{31E0E006-C01D-4C0B-AF9D-C9E792D55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923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013A7-F7B6-4031-972E-E98B1E7C2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D1B89E-83EA-4C3A-837A-C9929E57A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3CED98-4BBB-43E1-9223-C85DBAB63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3E8391A-032C-4953-A095-41C2DA4924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A65F36E-B30A-4FF6-BC47-6F3A098D17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3882C2-5544-4C1E-8CAE-518D2A3B1C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4075C32-7F15-4B19-9EB8-24BBA9F87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87A7070-580E-4AF9-998D-F58512D26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E006-C01D-4C0B-AF9D-C9E792D55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086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A3326D-6D51-44FD-9E54-5FD11FB31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340C152-CBD2-42C2-A227-532501B583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3658" y="6087298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75E6F43-E3E5-4F15-A721-5CBEF1AF7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3702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68FE295-0354-40BE-8C8F-81E21A052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E006-C01D-4C0B-AF9D-C9E792D55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71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B251537-4298-4F78-8E11-E9C242FB60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9BE95F8-E926-41D9-9F01-030091960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579572B-D324-44EA-A2AD-65019CAB7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E006-C01D-4C0B-AF9D-C9E792D55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422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8692DE-5176-4C00-83DB-EA3C90168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FCA4CF-41FD-4A78-8B96-3CB57071B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BFCA06-6CE0-4CAE-8A13-8CDD9E712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E5289E-5416-4494-A324-2D034EE2E7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66B5F7-63C1-44A3-BBE3-C36B83C78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009BB9-BD2C-4451-8DBF-A5C57F68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E006-C01D-4C0B-AF9D-C9E792D55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19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9764FF-A0D3-4C52-923C-35D8ACAF5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778CE7-7128-4EAE-9F54-F028EC70AA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EBAB5F-AFB0-49C9-A4A5-6701E8874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56DEE2-AD6C-4397-B561-A69E35D8E9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AE17BF-0C7F-4F03-9A6F-8A581E6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5DDC0F-5DC2-4599-92EA-86EECDC58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E006-C01D-4C0B-AF9D-C9E792D55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231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B3F6A3-A4DA-4718-B1B5-3F69A2759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688" y="4103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ru-RU" sz="4400" b="1" i="0" u="none" strike="noStrike" kern="1200" cap="none" spc="225" normalizeH="0" baseline="0" noProof="0" dirty="0">
                <a:ln>
                  <a:noFill/>
                </a:ln>
                <a:solidFill>
                  <a:srgbClr val="21B1B5"/>
                </a:solidFill>
                <a:effectLst/>
                <a:uLnTx/>
                <a:uFillTx/>
                <a:latin typeface="3ds" panose="02000503020000020004" pitchFamily="2" charset="-52"/>
                <a:ea typeface="+mn-ea"/>
                <a:cs typeface="Myriad Pro"/>
              </a:rPr>
              <a:t>Заголовок</a:t>
            </a:r>
            <a:b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21B1B5"/>
                </a:solidFill>
                <a:effectLst/>
                <a:uLnTx/>
                <a:uFillTx/>
                <a:latin typeface="3ds" panose="02000503020000020004" pitchFamily="2" charset="-52"/>
                <a:ea typeface="+mn-ea"/>
                <a:cs typeface="Myriad Pro"/>
              </a:rPr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2507FD-47BA-4BF0-8AE1-5113FE299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dirty="0">
                <a:solidFill>
                  <a:srgbClr val="302783"/>
                </a:solidFill>
                <a:latin typeface="3ds Condensed" panose="02000506050000020004" pitchFamily="2" charset="-52"/>
              </a:rPr>
              <a:t>Текст</a:t>
            </a:r>
            <a:endParaRPr lang="ru-RU" dirty="0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BD671FA2-22C3-4249-9DD7-3E89D4A7B44E}"/>
              </a:ext>
            </a:extLst>
          </p:cNvPr>
          <p:cNvSpPr/>
          <p:nvPr userDrawn="1"/>
        </p:nvSpPr>
        <p:spPr>
          <a:xfrm>
            <a:off x="8903669" y="6406713"/>
            <a:ext cx="3288331" cy="461010"/>
          </a:xfrm>
          <a:custGeom>
            <a:avLst/>
            <a:gdLst/>
            <a:ahLst/>
            <a:cxnLst/>
            <a:rect l="l" t="t" r="r" b="b"/>
            <a:pathLst>
              <a:path w="1690370" h="605790">
                <a:moveTo>
                  <a:pt x="1689938" y="0"/>
                </a:moveTo>
                <a:lnTo>
                  <a:pt x="254444" y="0"/>
                </a:lnTo>
                <a:lnTo>
                  <a:pt x="0" y="605282"/>
                </a:lnTo>
                <a:lnTo>
                  <a:pt x="1689938" y="605282"/>
                </a:lnTo>
                <a:lnTo>
                  <a:pt x="1689938" y="0"/>
                </a:lnTo>
                <a:close/>
              </a:path>
            </a:pathLst>
          </a:custGeom>
          <a:solidFill>
            <a:srgbClr val="01B3D8"/>
          </a:solidFill>
        </p:spPr>
        <p:txBody>
          <a:bodyPr wrap="square" lIns="0" tIns="0" rIns="0" bIns="0" rtlCol="0"/>
          <a:lstStyle/>
          <a:p>
            <a:pPr defTabSz="914451">
              <a:defRPr/>
            </a:pPr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18">
            <a:extLst>
              <a:ext uri="{FF2B5EF4-FFF2-40B4-BE49-F238E27FC236}">
                <a16:creationId xmlns:a16="http://schemas.microsoft.com/office/drawing/2014/main" id="{4C1FEE02-2BC9-48D6-980C-FA33CEDFC9F0}"/>
              </a:ext>
            </a:extLst>
          </p:cNvPr>
          <p:cNvSpPr txBox="1"/>
          <p:nvPr userDrawn="1"/>
        </p:nvSpPr>
        <p:spPr>
          <a:xfrm>
            <a:off x="1914430" y="6671754"/>
            <a:ext cx="68516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1" defTabSz="914451">
              <a:defRPr/>
            </a:pPr>
            <a:r>
              <a:rPr sz="800" spc="-90" dirty="0">
                <a:solidFill>
                  <a:srgbClr val="FFFFFF"/>
                </a:solidFill>
                <a:latin typeface="Palatino Linotype"/>
                <a:cs typeface="Palatino Linotype"/>
              </a:rPr>
              <a:t>v</a:t>
            </a:r>
            <a:r>
              <a:rPr sz="800" spc="-20" dirty="0">
                <a:solidFill>
                  <a:srgbClr val="FFFFFF"/>
                </a:solidFill>
                <a:latin typeface="Palatino Linotype"/>
                <a:cs typeface="Palatino Linotype"/>
              </a:rPr>
              <a:t>k</a:t>
            </a:r>
            <a:r>
              <a:rPr sz="800" spc="10" dirty="0">
                <a:solidFill>
                  <a:srgbClr val="FFFFFF"/>
                </a:solidFill>
                <a:latin typeface="Palatino Linotype"/>
                <a:cs typeface="Palatino Linotype"/>
              </a:rPr>
              <a:t>.</a:t>
            </a:r>
            <a:r>
              <a:rPr sz="800" spc="25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800" spc="-15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8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m</a:t>
            </a:r>
            <a:r>
              <a:rPr sz="800" spc="-40" dirty="0">
                <a:solidFill>
                  <a:srgbClr val="FFFFFF"/>
                </a:solidFill>
                <a:latin typeface="Palatino Linotype"/>
                <a:cs typeface="Palatino Linotype"/>
              </a:rPr>
              <a:t>/</a:t>
            </a:r>
            <a:r>
              <a:rPr sz="800" spc="5" dirty="0">
                <a:solidFill>
                  <a:srgbClr val="FFFFFF"/>
                </a:solidFill>
                <a:latin typeface="Palatino Linotype"/>
                <a:cs typeface="Palatino Linotype"/>
              </a:rPr>
              <a:t>n</a:t>
            </a:r>
            <a:r>
              <a:rPr sz="800" spc="-15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800" spc="25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800" spc="-20" dirty="0">
                <a:solidFill>
                  <a:srgbClr val="FFFFFF"/>
                </a:solidFill>
                <a:latin typeface="Palatino Linotype"/>
                <a:cs typeface="Palatino Linotype"/>
              </a:rPr>
              <a:t>m</a:t>
            </a:r>
            <a:r>
              <a:rPr sz="800" spc="-30" dirty="0">
                <a:solidFill>
                  <a:srgbClr val="FFFFFF"/>
                </a:solidFill>
                <a:latin typeface="Palatino Linotype"/>
                <a:cs typeface="Palatino Linotype"/>
              </a:rPr>
              <a:t>p</a:t>
            </a:r>
            <a:endParaRPr sz="800" dirty="0">
              <a:solidFill>
                <a:prstClr val="black"/>
              </a:solidFill>
              <a:latin typeface="Palatino Linotype"/>
              <a:cs typeface="Palatino Linotype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9B7632-1B53-498A-85D6-0FE4E7AD5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6884" y="64195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0E006-C01D-4C0B-AF9D-C9E792D5554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F920BB-B859-4A50-A8EA-B2DDC478E03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05" y="321618"/>
            <a:ext cx="1208440" cy="87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1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ru-RU" sz="2800" b="1" i="0" u="none" strike="noStrike" kern="1200" cap="none" spc="0" normalizeH="0" baseline="0" noProof="0" smtClean="0">
          <a:ln>
            <a:noFill/>
          </a:ln>
          <a:solidFill>
            <a:srgbClr val="21B1B5"/>
          </a:solidFill>
          <a:effectLst/>
          <a:uLnTx/>
          <a:uFillTx/>
          <a:latin typeface="3ds" panose="02000503020000020004" pitchFamily="2" charset="-5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3ds" panose="02000503020000020004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0352284-FFBE-42E2-8A84-8D2DEE9C1CB1}"/>
              </a:ext>
            </a:extLst>
          </p:cNvPr>
          <p:cNvSpPr/>
          <p:nvPr/>
        </p:nvSpPr>
        <p:spPr>
          <a:xfrm>
            <a:off x="3065083" y="298966"/>
            <a:ext cx="5556738" cy="3314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Онкоскрининг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диспансеризации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CBF3DD-EA48-43BF-B10E-B37C73073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585" y="395112"/>
            <a:ext cx="3118829" cy="226627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85C0913-EAE9-4CD7-A338-7C28D1821CB9}"/>
              </a:ext>
            </a:extLst>
          </p:cNvPr>
          <p:cNvSpPr/>
          <p:nvPr/>
        </p:nvSpPr>
        <p:spPr>
          <a:xfrm>
            <a:off x="928253" y="2875002"/>
            <a:ext cx="10335491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400" b="1" cap="all" spc="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Профилактика репродуктивного здоровья мужского населения</a:t>
            </a:r>
          </a:p>
        </p:txBody>
      </p:sp>
    </p:spTree>
    <p:extLst>
      <p:ext uri="{BB962C8B-B14F-4D97-AF65-F5344CB8AC3E}">
        <p14:creationId xmlns:p14="http://schemas.microsoft.com/office/powerpoint/2010/main" val="3752791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виток: горизонтальный 6">
            <a:extLst>
              <a:ext uri="{FF2B5EF4-FFF2-40B4-BE49-F238E27FC236}">
                <a16:creationId xmlns:a16="http://schemas.microsoft.com/office/drawing/2014/main" id="{0AF92937-56E2-40FD-ABA2-54EF389B5B16}"/>
              </a:ext>
            </a:extLst>
          </p:cNvPr>
          <p:cNvSpPr/>
          <p:nvPr/>
        </p:nvSpPr>
        <p:spPr>
          <a:xfrm>
            <a:off x="2035499" y="-1"/>
            <a:ext cx="8883469" cy="1546818"/>
          </a:xfrm>
          <a:prstGeom prst="horizontalScroll">
            <a:avLst/>
          </a:prstGeom>
          <a:solidFill>
            <a:srgbClr val="01B4D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11104-B3B4-442D-A2BB-6C6CD7AE0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695" y="310335"/>
            <a:ext cx="8539090" cy="937504"/>
          </a:xfrm>
        </p:spPr>
        <p:txBody>
          <a:bodyPr>
            <a:normAutofit/>
          </a:bodyPr>
          <a:lstStyle/>
          <a:p>
            <a:pPr algn="ctr"/>
            <a:r>
              <a:rPr lang="ru-RU" sz="3600" cap="all" spc="200" dirty="0">
                <a:solidFill>
                  <a:schemeClr val="bg1"/>
                </a:solidFill>
                <a:latin typeface="+mj-lt"/>
              </a:rPr>
              <a:t>Причины бесплодия. Образ жизни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E75FE1-60A8-43A3-9C85-E6467A8B0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884" y="6419589"/>
            <a:ext cx="2743200" cy="365125"/>
          </a:xfrm>
        </p:spPr>
        <p:txBody>
          <a:bodyPr/>
          <a:lstStyle/>
          <a:p>
            <a:fld id="{31E0E006-C01D-4C0B-AF9D-C9E792D55540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B7A1CC0-1510-41CB-8707-87F391A93D13}"/>
              </a:ext>
            </a:extLst>
          </p:cNvPr>
          <p:cNvSpPr/>
          <p:nvPr/>
        </p:nvSpPr>
        <p:spPr>
          <a:xfrm>
            <a:off x="543073" y="2581899"/>
            <a:ext cx="36638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9300F309-8A26-455D-AF86-1A6AF01EC5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7672079"/>
              </p:ext>
            </p:extLst>
          </p:nvPr>
        </p:nvGraphicFramePr>
        <p:xfrm>
          <a:off x="1477108" y="2053883"/>
          <a:ext cx="9678572" cy="4066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887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2E8D63A-4150-4781-AFB9-FCA68F810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E006-C01D-4C0B-AF9D-C9E792D55540}" type="slidenum">
              <a:rPr lang="ru-RU" smtClean="0"/>
              <a:t>11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436E9A-5D5A-4B3C-BA3E-E1C720FFF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47" y="546024"/>
            <a:ext cx="10235418" cy="576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890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виток: горизонтальный 6">
            <a:extLst>
              <a:ext uri="{FF2B5EF4-FFF2-40B4-BE49-F238E27FC236}">
                <a16:creationId xmlns:a16="http://schemas.microsoft.com/office/drawing/2014/main" id="{0AF92937-56E2-40FD-ABA2-54EF389B5B16}"/>
              </a:ext>
            </a:extLst>
          </p:cNvPr>
          <p:cNvSpPr/>
          <p:nvPr/>
        </p:nvSpPr>
        <p:spPr>
          <a:xfrm>
            <a:off x="2752751" y="35883"/>
            <a:ext cx="7478976" cy="1232044"/>
          </a:xfrm>
          <a:prstGeom prst="horizontalScroll">
            <a:avLst/>
          </a:prstGeom>
          <a:solidFill>
            <a:srgbClr val="01B4D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11104-B3B4-442D-A2BB-6C6CD7AE0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630" y="212036"/>
            <a:ext cx="6373102" cy="937504"/>
          </a:xfrm>
        </p:spPr>
        <p:txBody>
          <a:bodyPr>
            <a:normAutofit/>
          </a:bodyPr>
          <a:lstStyle/>
          <a:p>
            <a:pPr algn="ctr"/>
            <a:r>
              <a:rPr lang="ru-RU" sz="3600" cap="all" spc="200" dirty="0">
                <a:solidFill>
                  <a:schemeClr val="bg1"/>
                </a:solidFill>
                <a:latin typeface="+mj-lt"/>
              </a:rPr>
              <a:t>Профилактика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E75FE1-60A8-43A3-9C85-E6467A8B0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884" y="6419589"/>
            <a:ext cx="2743200" cy="365125"/>
          </a:xfrm>
        </p:spPr>
        <p:txBody>
          <a:bodyPr/>
          <a:lstStyle/>
          <a:p>
            <a:fld id="{31E0E006-C01D-4C0B-AF9D-C9E792D5554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B7A1CC0-1510-41CB-8707-87F391A93D13}"/>
              </a:ext>
            </a:extLst>
          </p:cNvPr>
          <p:cNvSpPr/>
          <p:nvPr/>
        </p:nvSpPr>
        <p:spPr>
          <a:xfrm>
            <a:off x="1204255" y="1006317"/>
            <a:ext cx="36638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3A55E2-6976-4F74-A697-107618D7DA04}"/>
              </a:ext>
            </a:extLst>
          </p:cNvPr>
          <p:cNvSpPr txBox="1"/>
          <p:nvPr/>
        </p:nvSpPr>
        <p:spPr>
          <a:xfrm>
            <a:off x="809237" y="1704475"/>
            <a:ext cx="2938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</a:rPr>
              <a:t>Безопасное половое поведение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4C230D7-C169-467D-8BC4-15493B385707}"/>
              </a:ext>
            </a:extLst>
          </p:cNvPr>
          <p:cNvSpPr txBox="1"/>
          <p:nvPr/>
        </p:nvSpPr>
        <p:spPr>
          <a:xfrm>
            <a:off x="4279180" y="1858362"/>
            <a:ext cx="3633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Посещение врача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88F729-6815-4022-885F-01C35779E3A4}"/>
              </a:ext>
            </a:extLst>
          </p:cNvPr>
          <p:cNvSpPr txBox="1"/>
          <p:nvPr/>
        </p:nvSpPr>
        <p:spPr>
          <a:xfrm>
            <a:off x="669028" y="2601308"/>
            <a:ext cx="2938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Исключение случайных сексуальных контактов, использование презерватива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B14A49-7519-4C2A-8257-8E549F3087B6}"/>
              </a:ext>
            </a:extLst>
          </p:cNvPr>
          <p:cNvSpPr txBox="1"/>
          <p:nvPr/>
        </p:nvSpPr>
        <p:spPr>
          <a:xfrm>
            <a:off x="8786267" y="1701153"/>
            <a:ext cx="2366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Избегать перегревания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4C7156-FC22-4E6D-9614-2BE6E2C23643}"/>
              </a:ext>
            </a:extLst>
          </p:cNvPr>
          <p:cNvSpPr txBox="1"/>
          <p:nvPr/>
        </p:nvSpPr>
        <p:spPr>
          <a:xfrm>
            <a:off x="4340682" y="2555142"/>
            <a:ext cx="3510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Наблюдение у уролога, андролога и др. врачей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42A303-69E4-40C1-8454-88BC1048597D}"/>
              </a:ext>
            </a:extLst>
          </p:cNvPr>
          <p:cNvSpPr txBox="1"/>
          <p:nvPr/>
        </p:nvSpPr>
        <p:spPr>
          <a:xfrm>
            <a:off x="8584164" y="2569244"/>
            <a:ext cx="2938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Стараться ограничить время нахождения в банях, саунах, избегать чрезмерно горячих ванн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6FAB4F-1632-4D19-A7F4-FC38D8525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8" y="4052858"/>
            <a:ext cx="3049524" cy="2033016"/>
          </a:xfrm>
          <a:prstGeom prst="round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3D1654F-AA01-4D1B-BD04-A23015A48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046" y="4052858"/>
            <a:ext cx="3048000" cy="2033016"/>
          </a:xfrm>
          <a:prstGeom prst="round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3D58C7C-8FFA-4DA9-9E20-EFA7B21DE0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49" y="4055905"/>
            <a:ext cx="3048001" cy="202996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4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виток: горизонтальный 6">
            <a:extLst>
              <a:ext uri="{FF2B5EF4-FFF2-40B4-BE49-F238E27FC236}">
                <a16:creationId xmlns:a16="http://schemas.microsoft.com/office/drawing/2014/main" id="{0AF92937-56E2-40FD-ABA2-54EF389B5B16}"/>
              </a:ext>
            </a:extLst>
          </p:cNvPr>
          <p:cNvSpPr/>
          <p:nvPr/>
        </p:nvSpPr>
        <p:spPr>
          <a:xfrm>
            <a:off x="2752751" y="35883"/>
            <a:ext cx="7478976" cy="1232044"/>
          </a:xfrm>
          <a:prstGeom prst="horizontalScroll">
            <a:avLst/>
          </a:prstGeom>
          <a:solidFill>
            <a:srgbClr val="01B4D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11104-B3B4-442D-A2BB-6C6CD7AE0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630" y="212036"/>
            <a:ext cx="6373102" cy="937504"/>
          </a:xfrm>
        </p:spPr>
        <p:txBody>
          <a:bodyPr>
            <a:normAutofit/>
          </a:bodyPr>
          <a:lstStyle/>
          <a:p>
            <a:pPr algn="ctr"/>
            <a:r>
              <a:rPr lang="ru-RU" sz="3600" cap="all" spc="200" dirty="0">
                <a:solidFill>
                  <a:schemeClr val="bg1"/>
                </a:solidFill>
                <a:latin typeface="+mj-lt"/>
              </a:rPr>
              <a:t>Профилактика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E75FE1-60A8-43A3-9C85-E6467A8B0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884" y="6419589"/>
            <a:ext cx="2743200" cy="365125"/>
          </a:xfrm>
        </p:spPr>
        <p:txBody>
          <a:bodyPr/>
          <a:lstStyle/>
          <a:p>
            <a:fld id="{31E0E006-C01D-4C0B-AF9D-C9E792D55540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B7A1CC0-1510-41CB-8707-87F391A93D13}"/>
              </a:ext>
            </a:extLst>
          </p:cNvPr>
          <p:cNvSpPr/>
          <p:nvPr/>
        </p:nvSpPr>
        <p:spPr>
          <a:xfrm>
            <a:off x="1204255" y="1006317"/>
            <a:ext cx="36638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3A55E2-6976-4F74-A697-107618D7DA04}"/>
              </a:ext>
            </a:extLst>
          </p:cNvPr>
          <p:cNvSpPr txBox="1"/>
          <p:nvPr/>
        </p:nvSpPr>
        <p:spPr>
          <a:xfrm>
            <a:off x="1039166" y="1701153"/>
            <a:ext cx="28200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</a:rPr>
              <a:t>Избегать контактов с токсинами и излучением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4C230D7-C169-467D-8BC4-15493B385707}"/>
              </a:ext>
            </a:extLst>
          </p:cNvPr>
          <p:cNvSpPr txBox="1"/>
          <p:nvPr/>
        </p:nvSpPr>
        <p:spPr>
          <a:xfrm>
            <a:off x="4572000" y="1673696"/>
            <a:ext cx="3094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Следить за психическим здоровьем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B14A49-7519-4C2A-8257-8E549F3087B6}"/>
              </a:ext>
            </a:extLst>
          </p:cNvPr>
          <p:cNvSpPr txBox="1"/>
          <p:nvPr/>
        </p:nvSpPr>
        <p:spPr>
          <a:xfrm>
            <a:off x="8257737" y="1701153"/>
            <a:ext cx="3094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Избегать травм и чрезмерных физических нагрузок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B5F52C-E4B4-4351-B0AF-F4E8E52BC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46" y="3559815"/>
            <a:ext cx="2996591" cy="1929056"/>
          </a:xfrm>
          <a:prstGeom prst="round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40A63C1-4C56-4F88-8259-227017EFE3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3" r="11324"/>
          <a:stretch/>
        </p:blipFill>
        <p:spPr>
          <a:xfrm>
            <a:off x="4621150" y="3559815"/>
            <a:ext cx="2996591" cy="1929056"/>
          </a:xfrm>
          <a:prstGeom prst="round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DCBE617-45B4-48CA-B5BA-F130FC0B4F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0"/>
          <a:stretch/>
        </p:blipFill>
        <p:spPr>
          <a:xfrm>
            <a:off x="8433583" y="3559815"/>
            <a:ext cx="2743200" cy="178308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виток: горизонтальный 6">
            <a:extLst>
              <a:ext uri="{FF2B5EF4-FFF2-40B4-BE49-F238E27FC236}">
                <a16:creationId xmlns:a16="http://schemas.microsoft.com/office/drawing/2014/main" id="{0AF92937-56E2-40FD-ABA2-54EF389B5B16}"/>
              </a:ext>
            </a:extLst>
          </p:cNvPr>
          <p:cNvSpPr/>
          <p:nvPr/>
        </p:nvSpPr>
        <p:spPr>
          <a:xfrm>
            <a:off x="2752751" y="35883"/>
            <a:ext cx="7478976" cy="1232044"/>
          </a:xfrm>
          <a:prstGeom prst="horizontalScroll">
            <a:avLst/>
          </a:prstGeom>
          <a:solidFill>
            <a:srgbClr val="01B4D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11104-B3B4-442D-A2BB-6C6CD7AE0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630" y="212036"/>
            <a:ext cx="6373102" cy="937504"/>
          </a:xfrm>
        </p:spPr>
        <p:txBody>
          <a:bodyPr>
            <a:normAutofit/>
          </a:bodyPr>
          <a:lstStyle/>
          <a:p>
            <a:pPr algn="ctr"/>
            <a:r>
              <a:rPr lang="ru-RU" sz="3600" cap="all" spc="200" dirty="0">
                <a:solidFill>
                  <a:schemeClr val="bg1"/>
                </a:solidFill>
                <a:latin typeface="+mj-lt"/>
              </a:rPr>
              <a:t>Профилактика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E75FE1-60A8-43A3-9C85-E6467A8B0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884" y="6419589"/>
            <a:ext cx="2743200" cy="365125"/>
          </a:xfrm>
        </p:spPr>
        <p:txBody>
          <a:bodyPr/>
          <a:lstStyle/>
          <a:p>
            <a:fld id="{31E0E006-C01D-4C0B-AF9D-C9E792D55540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B7A1CC0-1510-41CB-8707-87F391A93D13}"/>
              </a:ext>
            </a:extLst>
          </p:cNvPr>
          <p:cNvSpPr/>
          <p:nvPr/>
        </p:nvSpPr>
        <p:spPr>
          <a:xfrm>
            <a:off x="1204255" y="1006317"/>
            <a:ext cx="36638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3A55E2-6976-4F74-A697-107618D7DA04}"/>
              </a:ext>
            </a:extLst>
          </p:cNvPr>
          <p:cNvSpPr txBox="1"/>
          <p:nvPr/>
        </p:nvSpPr>
        <p:spPr>
          <a:xfrm>
            <a:off x="1971594" y="1735253"/>
            <a:ext cx="28200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</a:rPr>
              <a:t>Отказ от вредных привычек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4C230D7-C169-467D-8BC4-15493B385707}"/>
              </a:ext>
            </a:extLst>
          </p:cNvPr>
          <p:cNvSpPr txBox="1"/>
          <p:nvPr/>
        </p:nvSpPr>
        <p:spPr>
          <a:xfrm>
            <a:off x="7136835" y="1735253"/>
            <a:ext cx="3094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Вакцинация </a:t>
            </a:r>
            <a:r>
              <a:rPr lang="ru-RU" sz="2000" dirty="0"/>
              <a:t>(особенная опасность – вирус паротита)</a:t>
            </a:r>
            <a:endParaRPr lang="ru-RU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622CE0-99C4-4E5F-82D4-435215A50B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7" b="7765"/>
          <a:stretch/>
        </p:blipFill>
        <p:spPr>
          <a:xfrm>
            <a:off x="1549711" y="3286187"/>
            <a:ext cx="3663836" cy="2429485"/>
          </a:xfrm>
          <a:prstGeom prst="round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C513419-B3A1-4ADB-829F-C48910850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835" y="3286188"/>
            <a:ext cx="3647058" cy="242948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8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виток: горизонтальный 6">
            <a:extLst>
              <a:ext uri="{FF2B5EF4-FFF2-40B4-BE49-F238E27FC236}">
                <a16:creationId xmlns:a16="http://schemas.microsoft.com/office/drawing/2014/main" id="{0AF92937-56E2-40FD-ABA2-54EF389B5B16}"/>
              </a:ext>
            </a:extLst>
          </p:cNvPr>
          <p:cNvSpPr/>
          <p:nvPr/>
        </p:nvSpPr>
        <p:spPr>
          <a:xfrm>
            <a:off x="2752751" y="35883"/>
            <a:ext cx="7478976" cy="1232044"/>
          </a:xfrm>
          <a:prstGeom prst="horizontalScroll">
            <a:avLst/>
          </a:prstGeom>
          <a:solidFill>
            <a:srgbClr val="01B4D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11104-B3B4-442D-A2BB-6C6CD7AE0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630" y="212036"/>
            <a:ext cx="6373102" cy="937504"/>
          </a:xfrm>
        </p:spPr>
        <p:txBody>
          <a:bodyPr>
            <a:normAutofit/>
          </a:bodyPr>
          <a:lstStyle/>
          <a:p>
            <a:pPr algn="ctr"/>
            <a:r>
              <a:rPr lang="ru-RU" sz="3600" cap="all" spc="200" dirty="0">
                <a:solidFill>
                  <a:schemeClr val="bg1"/>
                </a:solidFill>
                <a:latin typeface="+mj-lt"/>
              </a:rPr>
              <a:t>Профилактика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E75FE1-60A8-43A3-9C85-E6467A8B0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884" y="6419589"/>
            <a:ext cx="2743200" cy="365125"/>
          </a:xfrm>
        </p:spPr>
        <p:txBody>
          <a:bodyPr/>
          <a:lstStyle/>
          <a:p>
            <a:fld id="{31E0E006-C01D-4C0B-AF9D-C9E792D55540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B7A1CC0-1510-41CB-8707-87F391A93D13}"/>
              </a:ext>
            </a:extLst>
          </p:cNvPr>
          <p:cNvSpPr/>
          <p:nvPr/>
        </p:nvSpPr>
        <p:spPr>
          <a:xfrm>
            <a:off x="1204255" y="1006317"/>
            <a:ext cx="36638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3A55E2-6976-4F74-A697-107618D7DA04}"/>
              </a:ext>
            </a:extLst>
          </p:cNvPr>
          <p:cNvSpPr txBox="1"/>
          <p:nvPr/>
        </p:nvSpPr>
        <p:spPr>
          <a:xfrm>
            <a:off x="1626137" y="1993886"/>
            <a:ext cx="28200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</a:rPr>
              <a:t>Физическая активность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4C230D7-C169-467D-8BC4-15493B385707}"/>
              </a:ext>
            </a:extLst>
          </p:cNvPr>
          <p:cNvSpPr txBox="1"/>
          <p:nvPr/>
        </p:nvSpPr>
        <p:spPr>
          <a:xfrm>
            <a:off x="7491484" y="1963109"/>
            <a:ext cx="3094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Борьба с лишним весом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D55FAA-D609-41E8-86EB-C82B35DB72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" t="6743" r="3312" b="6743"/>
          <a:stretch/>
        </p:blipFill>
        <p:spPr>
          <a:xfrm>
            <a:off x="6386732" y="3097354"/>
            <a:ext cx="5304397" cy="262705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7CC27AA-C21B-482C-B89C-FEEDD9A07F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0" b="-58"/>
          <a:stretch/>
        </p:blipFill>
        <p:spPr>
          <a:xfrm>
            <a:off x="581653" y="3097354"/>
            <a:ext cx="4909038" cy="261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8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F0BC572-7D8E-4650-813D-D1CB9F04B6A0}"/>
              </a:ext>
            </a:extLst>
          </p:cNvPr>
          <p:cNvSpPr txBox="1">
            <a:spLocks/>
          </p:cNvSpPr>
          <p:nvPr/>
        </p:nvSpPr>
        <p:spPr>
          <a:xfrm>
            <a:off x="1866900" y="1626590"/>
            <a:ext cx="8458200" cy="740383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spc="300" dirty="0">
                <a:ln w="11430" cmpd="sng">
                  <a:solidFill>
                    <a:srgbClr val="02B3D5"/>
                  </a:solidFill>
                  <a:prstDash val="solid"/>
                  <a:miter lim="800000"/>
                </a:ln>
                <a:solidFill>
                  <a:srgbClr val="02B3D5"/>
                </a:solidFill>
                <a:effectLst/>
              </a:rPr>
              <a:t>СПАСИБО ЗА ВНИМАНИЕ!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EBAB09-A176-430C-91F8-C5961DD1BE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5" b="22667"/>
          <a:stretch/>
        </p:blipFill>
        <p:spPr>
          <a:xfrm>
            <a:off x="2008498" y="2432197"/>
            <a:ext cx="8175004" cy="349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31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виток: горизонтальный 6">
            <a:extLst>
              <a:ext uri="{FF2B5EF4-FFF2-40B4-BE49-F238E27FC236}">
                <a16:creationId xmlns:a16="http://schemas.microsoft.com/office/drawing/2014/main" id="{0AF92937-56E2-40FD-ABA2-54EF389B5B16}"/>
              </a:ext>
            </a:extLst>
          </p:cNvPr>
          <p:cNvSpPr/>
          <p:nvPr/>
        </p:nvSpPr>
        <p:spPr>
          <a:xfrm>
            <a:off x="1794510" y="64762"/>
            <a:ext cx="9333036" cy="1205173"/>
          </a:xfrm>
          <a:prstGeom prst="horizontalScroll">
            <a:avLst/>
          </a:prstGeom>
          <a:solidFill>
            <a:srgbClr val="01B4D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11104-B3B4-442D-A2BB-6C6CD7AE0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509" y="143971"/>
            <a:ext cx="9898379" cy="1075133"/>
          </a:xfrm>
        </p:spPr>
        <p:txBody>
          <a:bodyPr>
            <a:noAutofit/>
          </a:bodyPr>
          <a:lstStyle/>
          <a:p>
            <a:pPr algn="ctr"/>
            <a:r>
              <a:rPr lang="ru-RU" sz="3200" cap="all" spc="200" dirty="0">
                <a:solidFill>
                  <a:schemeClr val="bg1"/>
                </a:solidFill>
                <a:latin typeface="+mj-lt"/>
              </a:rPr>
              <a:t>Репродуктивное здоровье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E75FE1-60A8-43A3-9C85-E6467A8B0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884" y="6419589"/>
            <a:ext cx="2743200" cy="365125"/>
          </a:xfrm>
        </p:spPr>
        <p:txBody>
          <a:bodyPr/>
          <a:lstStyle/>
          <a:p>
            <a:fld id="{31E0E006-C01D-4C0B-AF9D-C9E792D5554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E45CB1EC-7173-4FAC-8C6E-6CB9CB7DF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382930"/>
            <a:ext cx="6202778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22272F"/>
                </a:solidFill>
                <a:effectLst/>
                <a:latin typeface="PT Serif"/>
              </a:rPr>
              <a:t> 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BC58A3-B821-41B4-A740-05F584ECF3C3}"/>
              </a:ext>
            </a:extLst>
          </p:cNvPr>
          <p:cNvSpPr txBox="1"/>
          <p:nvPr/>
        </p:nvSpPr>
        <p:spPr>
          <a:xfrm>
            <a:off x="1794509" y="1656208"/>
            <a:ext cx="93330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это состояние полного физического, умственного и социального благополучия, а не просто отсутствие болезней или недугов во всех вопросах, касающихся репродуктивной системы, ее функций и процессов.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7290D6-CCBC-4BD8-9E18-3EB8DD4E2C9E}"/>
              </a:ext>
            </a:extLst>
          </p:cNvPr>
          <p:cNvSpPr txBox="1"/>
          <p:nvPr/>
        </p:nvSpPr>
        <p:spPr>
          <a:xfrm>
            <a:off x="1794509" y="3716033"/>
            <a:ext cx="541752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отсутствие заболеваний, которые влияют на деторождение;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гармоничное душевное состояние;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возможность самостоятельно решать, когда и сколько иметь детей.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2ABC48-FE49-4380-8546-A1FBE20C7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728" y="3398593"/>
            <a:ext cx="3582816" cy="238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0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E006-C01D-4C0B-AF9D-C9E792D55540}" type="slidenum">
              <a:rPr lang="ru-RU" sz="2000" b="1" smtClean="0">
                <a:solidFill>
                  <a:schemeClr val="bg1"/>
                </a:solidFill>
                <a:latin typeface="3ds"/>
              </a:rPr>
              <a:t>3</a:t>
            </a:fld>
            <a:endParaRPr lang="ru-RU" sz="2000" b="1" dirty="0">
              <a:solidFill>
                <a:schemeClr val="bg1"/>
              </a:solidFill>
              <a:latin typeface="3d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35783" y="846056"/>
            <a:ext cx="63443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5D2C19-D99C-48D5-9686-A4EC29C59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164" y="1478280"/>
            <a:ext cx="3901440" cy="39014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8DCD74E-2378-4D87-99C8-BB9384AFF73E}"/>
              </a:ext>
            </a:extLst>
          </p:cNvPr>
          <p:cNvSpPr txBox="1"/>
          <p:nvPr/>
        </p:nvSpPr>
        <p:spPr>
          <a:xfrm>
            <a:off x="1794509" y="1656206"/>
            <a:ext cx="539408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Почему говорим именно о мужчинах:</a:t>
            </a:r>
          </a:p>
          <a:p>
            <a:pPr algn="just"/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Мужчины значительно реже посещают врача;</a:t>
            </a:r>
          </a:p>
          <a:p>
            <a:endParaRPr lang="ru-RU" sz="7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Юноши реже рассказывают родителям о своих проблемах;</a:t>
            </a:r>
          </a:p>
          <a:p>
            <a:endParaRPr lang="ru-RU" sz="7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Нет консультаций по репродуктивному здоровью, советов сохранения мужского здоровья.</a:t>
            </a:r>
          </a:p>
        </p:txBody>
      </p:sp>
    </p:spTree>
    <p:extLst>
      <p:ext uri="{BB962C8B-B14F-4D97-AF65-F5344CB8AC3E}">
        <p14:creationId xmlns:p14="http://schemas.microsoft.com/office/powerpoint/2010/main" val="261442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виток: горизонтальный 6">
            <a:extLst>
              <a:ext uri="{FF2B5EF4-FFF2-40B4-BE49-F238E27FC236}">
                <a16:creationId xmlns:a16="http://schemas.microsoft.com/office/drawing/2014/main" id="{0AF92937-56E2-40FD-ABA2-54EF389B5B16}"/>
              </a:ext>
            </a:extLst>
          </p:cNvPr>
          <p:cNvSpPr/>
          <p:nvPr/>
        </p:nvSpPr>
        <p:spPr>
          <a:xfrm>
            <a:off x="2507948" y="73286"/>
            <a:ext cx="8171355" cy="1232044"/>
          </a:xfrm>
          <a:prstGeom prst="horizontalScroll">
            <a:avLst/>
          </a:prstGeom>
          <a:solidFill>
            <a:srgbClr val="01B4D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11104-B3B4-442D-A2BB-6C6CD7AE0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300" y="247755"/>
            <a:ext cx="7446650" cy="937504"/>
          </a:xfrm>
        </p:spPr>
        <p:txBody>
          <a:bodyPr>
            <a:normAutofit/>
          </a:bodyPr>
          <a:lstStyle/>
          <a:p>
            <a:pPr algn="ctr"/>
            <a:r>
              <a:rPr lang="ru-RU" sz="3600" cap="all" spc="200" dirty="0">
                <a:solidFill>
                  <a:schemeClr val="bg1"/>
                </a:solidFill>
                <a:latin typeface="+mj-lt"/>
              </a:rPr>
              <a:t>Репродуктивная дисфункция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E75FE1-60A8-43A3-9C85-E6467A8B0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884" y="6419589"/>
            <a:ext cx="2743200" cy="365125"/>
          </a:xfrm>
        </p:spPr>
        <p:txBody>
          <a:bodyPr/>
          <a:lstStyle/>
          <a:p>
            <a:fld id="{31E0E006-C01D-4C0B-AF9D-C9E792D5554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B7A1CC0-1510-41CB-8707-87F391A93D13}"/>
              </a:ext>
            </a:extLst>
          </p:cNvPr>
          <p:cNvSpPr/>
          <p:nvPr/>
        </p:nvSpPr>
        <p:spPr>
          <a:xfrm>
            <a:off x="1204255" y="1006317"/>
            <a:ext cx="36638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38EBE4-47AB-4C0F-B97A-70F958A0B6EA}"/>
              </a:ext>
            </a:extLst>
          </p:cNvPr>
          <p:cNvSpPr txBox="1"/>
          <p:nvPr/>
        </p:nvSpPr>
        <p:spPr>
          <a:xfrm>
            <a:off x="1204256" y="2200958"/>
            <a:ext cx="6195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это комплекс заболеваний, поражающих органы половой системы, а также механизмы регуляции их деятельности.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5A30AD-6D8A-4730-AC8D-51711D248FF9}"/>
              </a:ext>
            </a:extLst>
          </p:cNvPr>
          <p:cNvSpPr txBox="1"/>
          <p:nvPr/>
        </p:nvSpPr>
        <p:spPr>
          <a:xfrm>
            <a:off x="1201303" y="4558276"/>
            <a:ext cx="42685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1" dirty="0">
                <a:solidFill>
                  <a:srgbClr val="002060"/>
                </a:solidFill>
              </a:rPr>
              <a:t>РЕПРОДУКТИВНАЯ ДИСФУНКЦИЯ</a:t>
            </a:r>
            <a:endParaRPr lang="ru-RU" sz="2200" dirty="0"/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34B3AEA8-E91C-4D2F-B63F-7CD330EE4C62}"/>
              </a:ext>
            </a:extLst>
          </p:cNvPr>
          <p:cNvCxnSpPr>
            <a:cxnSpLocks/>
          </p:cNvCxnSpPr>
          <p:nvPr/>
        </p:nvCxnSpPr>
        <p:spPr>
          <a:xfrm>
            <a:off x="5490406" y="4773720"/>
            <a:ext cx="352282" cy="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EA1C8A7-D6B1-414C-A5AD-14D01042F960}"/>
              </a:ext>
            </a:extLst>
          </p:cNvPr>
          <p:cNvSpPr txBox="1"/>
          <p:nvPr/>
        </p:nvSpPr>
        <p:spPr>
          <a:xfrm>
            <a:off x="5842688" y="4559597"/>
            <a:ext cx="21797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990000"/>
                </a:solidFill>
              </a:rPr>
              <a:t>БЕСПЛОДИЕ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8D7353-1CD9-447C-8EB6-268A2ABCD9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3" r="6731"/>
          <a:stretch/>
        </p:blipFill>
        <p:spPr>
          <a:xfrm>
            <a:off x="8145194" y="1918085"/>
            <a:ext cx="2916524" cy="37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2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виток: горизонтальный 6">
            <a:extLst>
              <a:ext uri="{FF2B5EF4-FFF2-40B4-BE49-F238E27FC236}">
                <a16:creationId xmlns:a16="http://schemas.microsoft.com/office/drawing/2014/main" id="{0AF92937-56E2-40FD-ABA2-54EF389B5B16}"/>
              </a:ext>
            </a:extLst>
          </p:cNvPr>
          <p:cNvSpPr/>
          <p:nvPr/>
        </p:nvSpPr>
        <p:spPr>
          <a:xfrm>
            <a:off x="2035499" y="-1"/>
            <a:ext cx="8883469" cy="1546818"/>
          </a:xfrm>
          <a:prstGeom prst="horizontalScroll">
            <a:avLst/>
          </a:prstGeom>
          <a:solidFill>
            <a:srgbClr val="01B4D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11104-B3B4-442D-A2BB-6C6CD7AE0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695" y="310335"/>
            <a:ext cx="8539090" cy="937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cap="all" spc="200" dirty="0">
                <a:solidFill>
                  <a:schemeClr val="bg1"/>
                </a:solidFill>
                <a:latin typeface="+mj-lt"/>
              </a:rPr>
              <a:t>Какими патологиями может быть вызвано бесплодие у мужчин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E75FE1-60A8-43A3-9C85-E6467A8B0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884" y="6419589"/>
            <a:ext cx="2743200" cy="365125"/>
          </a:xfrm>
        </p:spPr>
        <p:txBody>
          <a:bodyPr/>
          <a:lstStyle/>
          <a:p>
            <a:fld id="{31E0E006-C01D-4C0B-AF9D-C9E792D5554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B7A1CC0-1510-41CB-8707-87F391A93D13}"/>
              </a:ext>
            </a:extLst>
          </p:cNvPr>
          <p:cNvSpPr/>
          <p:nvPr/>
        </p:nvSpPr>
        <p:spPr>
          <a:xfrm>
            <a:off x="1204255" y="1006317"/>
            <a:ext cx="36638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4D93CA-C742-4D88-9BF3-26EDE97C0994}"/>
              </a:ext>
            </a:extLst>
          </p:cNvPr>
          <p:cNvSpPr txBox="1"/>
          <p:nvPr/>
        </p:nvSpPr>
        <p:spPr>
          <a:xfrm>
            <a:off x="699069" y="2054322"/>
            <a:ext cx="4901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Варикоцеле</a:t>
            </a:r>
            <a:r>
              <a:rPr lang="ru-RU" sz="2000" dirty="0"/>
              <a:t> – варикозное расширение вен яичка и семенного канатика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5CFB3C-BCA9-438D-81FE-B37CD6B05997}"/>
              </a:ext>
            </a:extLst>
          </p:cNvPr>
          <p:cNvSpPr txBox="1"/>
          <p:nvPr/>
        </p:nvSpPr>
        <p:spPr>
          <a:xfrm>
            <a:off x="6265775" y="2054322"/>
            <a:ext cx="5128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Заболевания, передающиеся половым путем, </a:t>
            </a:r>
            <a:r>
              <a:rPr lang="ru-RU" sz="2000" dirty="0"/>
              <a:t>воспалительные процессы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57D6FE-8FEE-4CE0-A90F-A0B0D22BB0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20" b="1"/>
          <a:stretch/>
        </p:blipFill>
        <p:spPr>
          <a:xfrm>
            <a:off x="471688" y="3100366"/>
            <a:ext cx="5128970" cy="263308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D3C6284-0423-4082-B1A6-673D3F1C4E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" t="5973" r="4058" b="5973"/>
          <a:stretch/>
        </p:blipFill>
        <p:spPr>
          <a:xfrm>
            <a:off x="6265775" y="3092809"/>
            <a:ext cx="5128970" cy="264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9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виток: горизонтальный 6">
            <a:extLst>
              <a:ext uri="{FF2B5EF4-FFF2-40B4-BE49-F238E27FC236}">
                <a16:creationId xmlns:a16="http://schemas.microsoft.com/office/drawing/2014/main" id="{0AF92937-56E2-40FD-ABA2-54EF389B5B16}"/>
              </a:ext>
            </a:extLst>
          </p:cNvPr>
          <p:cNvSpPr/>
          <p:nvPr/>
        </p:nvSpPr>
        <p:spPr>
          <a:xfrm>
            <a:off x="2035499" y="-1"/>
            <a:ext cx="8883469" cy="1546818"/>
          </a:xfrm>
          <a:prstGeom prst="horizontalScroll">
            <a:avLst/>
          </a:prstGeom>
          <a:solidFill>
            <a:srgbClr val="01B4D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11104-B3B4-442D-A2BB-6C6CD7AE0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695" y="310335"/>
            <a:ext cx="8539090" cy="937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cap="all" spc="200" dirty="0">
                <a:solidFill>
                  <a:schemeClr val="bg1"/>
                </a:solidFill>
                <a:latin typeface="+mj-lt"/>
              </a:rPr>
              <a:t>Какими патологиями может быть вызвано бесплодие у мужчин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E75FE1-60A8-43A3-9C85-E6467A8B0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884" y="6419589"/>
            <a:ext cx="2743200" cy="365125"/>
          </a:xfrm>
        </p:spPr>
        <p:txBody>
          <a:bodyPr/>
          <a:lstStyle/>
          <a:p>
            <a:fld id="{31E0E006-C01D-4C0B-AF9D-C9E792D5554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B7A1CC0-1510-41CB-8707-87F391A93D13}"/>
              </a:ext>
            </a:extLst>
          </p:cNvPr>
          <p:cNvSpPr/>
          <p:nvPr/>
        </p:nvSpPr>
        <p:spPr>
          <a:xfrm>
            <a:off x="1204255" y="1006317"/>
            <a:ext cx="36638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4D93CA-C742-4D88-9BF3-26EDE97C0994}"/>
              </a:ext>
            </a:extLst>
          </p:cNvPr>
          <p:cNvSpPr txBox="1"/>
          <p:nvPr/>
        </p:nvSpPr>
        <p:spPr>
          <a:xfrm>
            <a:off x="1204255" y="2287853"/>
            <a:ext cx="4901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Крипторхизм </a:t>
            </a:r>
            <a:r>
              <a:rPr lang="ru-RU" sz="2000" dirty="0"/>
              <a:t>- </a:t>
            </a:r>
            <a:r>
              <a:rPr lang="ru-RU" sz="2000" dirty="0" err="1"/>
              <a:t>неопущение</a:t>
            </a:r>
            <a:r>
              <a:rPr lang="ru-RU" sz="2000" dirty="0"/>
              <a:t> яичек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5CFB3C-BCA9-438D-81FE-B37CD6B05997}"/>
              </a:ext>
            </a:extLst>
          </p:cNvPr>
          <p:cNvSpPr txBox="1"/>
          <p:nvPr/>
        </p:nvSpPr>
        <p:spPr>
          <a:xfrm>
            <a:off x="6492240" y="2074227"/>
            <a:ext cx="5128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Гормональные расстройства </a:t>
            </a:r>
            <a:r>
              <a:rPr lang="ru-RU" sz="2000" dirty="0"/>
              <a:t>(</a:t>
            </a:r>
            <a:r>
              <a:rPr lang="ru-RU" sz="2000" dirty="0" err="1"/>
              <a:t>гипо</a:t>
            </a:r>
            <a:r>
              <a:rPr lang="ru-RU" sz="2000" dirty="0"/>
              <a:t>- гипертиреоз, недостаток ФСГ)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A9AFAD-6D7B-4E36-8ED5-2BE8D09C12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" t="22496" r="3724" b="3908"/>
          <a:stretch/>
        </p:blipFill>
        <p:spPr>
          <a:xfrm>
            <a:off x="1114426" y="3429000"/>
            <a:ext cx="4486233" cy="266662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824CCB2-EE9D-46C3-A052-46FA05A9CA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9"/>
          <a:stretch/>
        </p:blipFill>
        <p:spPr>
          <a:xfrm>
            <a:off x="6432735" y="3429000"/>
            <a:ext cx="4486233" cy="266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9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виток: горизонтальный 6">
            <a:extLst>
              <a:ext uri="{FF2B5EF4-FFF2-40B4-BE49-F238E27FC236}">
                <a16:creationId xmlns:a16="http://schemas.microsoft.com/office/drawing/2014/main" id="{0AF92937-56E2-40FD-ABA2-54EF389B5B16}"/>
              </a:ext>
            </a:extLst>
          </p:cNvPr>
          <p:cNvSpPr/>
          <p:nvPr/>
        </p:nvSpPr>
        <p:spPr>
          <a:xfrm>
            <a:off x="2035499" y="-1"/>
            <a:ext cx="8883469" cy="1546818"/>
          </a:xfrm>
          <a:prstGeom prst="horizontalScroll">
            <a:avLst/>
          </a:prstGeom>
          <a:solidFill>
            <a:srgbClr val="01B4D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11104-B3B4-442D-A2BB-6C6CD7AE0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695" y="310335"/>
            <a:ext cx="8539090" cy="937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cap="all" spc="200" dirty="0">
                <a:solidFill>
                  <a:schemeClr val="bg1"/>
                </a:solidFill>
                <a:latin typeface="+mj-lt"/>
              </a:rPr>
              <a:t>Какими патологиями может быть вызвано бесплодие у мужчин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E75FE1-60A8-43A3-9C85-E6467A8B0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884" y="6419589"/>
            <a:ext cx="2743200" cy="365125"/>
          </a:xfrm>
        </p:spPr>
        <p:txBody>
          <a:bodyPr/>
          <a:lstStyle/>
          <a:p>
            <a:fld id="{31E0E006-C01D-4C0B-AF9D-C9E792D5554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B7A1CC0-1510-41CB-8707-87F391A93D13}"/>
              </a:ext>
            </a:extLst>
          </p:cNvPr>
          <p:cNvSpPr/>
          <p:nvPr/>
        </p:nvSpPr>
        <p:spPr>
          <a:xfrm>
            <a:off x="1204255" y="1006317"/>
            <a:ext cx="36638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4D93CA-C742-4D88-9BF3-26EDE97C0994}"/>
              </a:ext>
            </a:extLst>
          </p:cNvPr>
          <p:cNvSpPr txBox="1"/>
          <p:nvPr/>
        </p:nvSpPr>
        <p:spPr>
          <a:xfrm>
            <a:off x="991567" y="2074227"/>
            <a:ext cx="4516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Обструкция семявыносящих протоков или придатков яичек </a:t>
            </a:r>
            <a:r>
              <a:rPr lang="ru-RU" sz="2000" dirty="0"/>
              <a:t>(из-за операций, инфекций, травм)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5CFB3C-BCA9-438D-81FE-B37CD6B05997}"/>
              </a:ext>
            </a:extLst>
          </p:cNvPr>
          <p:cNvSpPr txBox="1"/>
          <p:nvPr/>
        </p:nvSpPr>
        <p:spPr>
          <a:xfrm>
            <a:off x="6192244" y="2074227"/>
            <a:ext cx="5128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Нарушения сексуальной функции</a:t>
            </a:r>
            <a:endParaRPr lang="ru-RU" sz="20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7B85B21-831C-4646-8FEC-ADC15424D2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3" b="5154"/>
          <a:stretch/>
        </p:blipFill>
        <p:spPr>
          <a:xfrm>
            <a:off x="6245545" y="3429000"/>
            <a:ext cx="4516240" cy="26164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F0191B4-38F3-4B41-B5E6-D48D014B85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1335464" y="3429000"/>
            <a:ext cx="3401417" cy="261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виток: горизонтальный 6">
            <a:extLst>
              <a:ext uri="{FF2B5EF4-FFF2-40B4-BE49-F238E27FC236}">
                <a16:creationId xmlns:a16="http://schemas.microsoft.com/office/drawing/2014/main" id="{0AF92937-56E2-40FD-ABA2-54EF389B5B16}"/>
              </a:ext>
            </a:extLst>
          </p:cNvPr>
          <p:cNvSpPr/>
          <p:nvPr/>
        </p:nvSpPr>
        <p:spPr>
          <a:xfrm>
            <a:off x="2035499" y="-1"/>
            <a:ext cx="8883469" cy="1546818"/>
          </a:xfrm>
          <a:prstGeom prst="horizontalScroll">
            <a:avLst/>
          </a:prstGeom>
          <a:solidFill>
            <a:srgbClr val="01B4D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11104-B3B4-442D-A2BB-6C6CD7AE0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695" y="310335"/>
            <a:ext cx="8539090" cy="937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cap="all" spc="200" dirty="0">
                <a:solidFill>
                  <a:schemeClr val="bg1"/>
                </a:solidFill>
                <a:latin typeface="+mj-lt"/>
              </a:rPr>
              <a:t>Какими патологиями может быть вызвано бесплодие у мужчин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E75FE1-60A8-43A3-9C85-E6467A8B0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884" y="6419589"/>
            <a:ext cx="2743200" cy="365125"/>
          </a:xfrm>
        </p:spPr>
        <p:txBody>
          <a:bodyPr/>
          <a:lstStyle/>
          <a:p>
            <a:fld id="{31E0E006-C01D-4C0B-AF9D-C9E792D5554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B7A1CC0-1510-41CB-8707-87F391A93D13}"/>
              </a:ext>
            </a:extLst>
          </p:cNvPr>
          <p:cNvSpPr/>
          <p:nvPr/>
        </p:nvSpPr>
        <p:spPr>
          <a:xfrm>
            <a:off x="1204255" y="1006317"/>
            <a:ext cx="36638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4D93CA-C742-4D88-9BF3-26EDE97C0994}"/>
              </a:ext>
            </a:extLst>
          </p:cNvPr>
          <p:cNvSpPr txBox="1"/>
          <p:nvPr/>
        </p:nvSpPr>
        <p:spPr>
          <a:xfrm>
            <a:off x="1204255" y="1857153"/>
            <a:ext cx="6237554" cy="5090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Реже встречаются</a:t>
            </a:r>
          </a:p>
          <a:p>
            <a:endParaRPr lang="ru-RU" sz="1100" b="1" dirty="0">
              <a:solidFill>
                <a:srgbClr val="002060"/>
              </a:solidFill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dirty="0"/>
              <a:t>эндокринные нарушения (заболевания гипоталамо-гипофизарной системы, щитовидной железы, надпочечников);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dirty="0"/>
              <a:t>Приём лекарственных препаратов (анаболические стероиды, химиотерапия);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dirty="0"/>
              <a:t>иммунологические факторы. Иммунная система воспринимает сперматозоиды как чужеродные клетки и вырабатывает антитела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dirty="0"/>
              <a:t>генетические заболевания. Врожденные заболевания, связанные с бесплодием: муковисцидоз, синдром </a:t>
            </a:r>
            <a:r>
              <a:rPr lang="ru-RU" sz="2000" dirty="0" err="1"/>
              <a:t>Клайнфелтера</a:t>
            </a:r>
            <a:r>
              <a:rPr lang="ru-RU" sz="2000" dirty="0"/>
              <a:t>, синдром Кальмана и др.</a:t>
            </a:r>
          </a:p>
          <a:p>
            <a:endParaRPr lang="ru-RU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F1FD42-BE6C-446D-998B-C423C6E3E0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4" r="7827"/>
          <a:stretch/>
        </p:blipFill>
        <p:spPr>
          <a:xfrm>
            <a:off x="8018584" y="2721627"/>
            <a:ext cx="3699803" cy="274624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9435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виток: горизонтальный 6">
            <a:extLst>
              <a:ext uri="{FF2B5EF4-FFF2-40B4-BE49-F238E27FC236}">
                <a16:creationId xmlns:a16="http://schemas.microsoft.com/office/drawing/2014/main" id="{0AF92937-56E2-40FD-ABA2-54EF389B5B16}"/>
              </a:ext>
            </a:extLst>
          </p:cNvPr>
          <p:cNvSpPr/>
          <p:nvPr/>
        </p:nvSpPr>
        <p:spPr>
          <a:xfrm>
            <a:off x="2035499" y="-1"/>
            <a:ext cx="8883469" cy="1546818"/>
          </a:xfrm>
          <a:prstGeom prst="horizontalScroll">
            <a:avLst/>
          </a:prstGeom>
          <a:solidFill>
            <a:srgbClr val="01B4D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11104-B3B4-442D-A2BB-6C6CD7AE0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695" y="310335"/>
            <a:ext cx="8539090" cy="937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cap="all" spc="200" dirty="0">
                <a:solidFill>
                  <a:schemeClr val="bg1"/>
                </a:solidFill>
                <a:latin typeface="+mj-lt"/>
              </a:rPr>
              <a:t>Причины бесплодия. Факторы внешней среды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E75FE1-60A8-43A3-9C85-E6467A8B0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884" y="6419589"/>
            <a:ext cx="2743200" cy="365125"/>
          </a:xfrm>
        </p:spPr>
        <p:txBody>
          <a:bodyPr/>
          <a:lstStyle/>
          <a:p>
            <a:fld id="{31E0E006-C01D-4C0B-AF9D-C9E792D5554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B7A1CC0-1510-41CB-8707-87F391A93D13}"/>
              </a:ext>
            </a:extLst>
          </p:cNvPr>
          <p:cNvSpPr/>
          <p:nvPr/>
        </p:nvSpPr>
        <p:spPr>
          <a:xfrm>
            <a:off x="1204255" y="1006317"/>
            <a:ext cx="36638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4D93CA-C742-4D88-9BF3-26EDE97C0994}"/>
              </a:ext>
            </a:extLst>
          </p:cNvPr>
          <p:cNvSpPr txBox="1"/>
          <p:nvPr/>
        </p:nvSpPr>
        <p:spPr>
          <a:xfrm>
            <a:off x="9290334" y="3228945"/>
            <a:ext cx="2092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Перегрев яичек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54A0F9-3472-4587-BD6E-A7172FA4779B}"/>
              </a:ext>
            </a:extLst>
          </p:cNvPr>
          <p:cNvSpPr txBox="1"/>
          <p:nvPr/>
        </p:nvSpPr>
        <p:spPr>
          <a:xfrm>
            <a:off x="808891" y="3127221"/>
            <a:ext cx="2827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/>
              <a:t>Промышленные химикаты (бензол, толуол, пестициды</a:t>
            </a:r>
            <a:r>
              <a:rPr lang="ru-RU" dirty="0"/>
              <a:t>)</a:t>
            </a:r>
            <a:endParaRPr lang="ru-RU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7EDAF5-8F34-411C-966E-A01E7DB0B24B}"/>
              </a:ext>
            </a:extLst>
          </p:cNvPr>
          <p:cNvSpPr txBox="1"/>
          <p:nvPr/>
        </p:nvSpPr>
        <p:spPr>
          <a:xfrm>
            <a:off x="3508194" y="3758706"/>
            <a:ext cx="2827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/>
              <a:t>Тяжелые металлы (свинец, ртуть, кадмий)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A49E5F-8FCD-4DB5-8E00-4E0165BE1B51}"/>
              </a:ext>
            </a:extLst>
          </p:cNvPr>
          <p:cNvSpPr txBox="1"/>
          <p:nvPr/>
        </p:nvSpPr>
        <p:spPr>
          <a:xfrm>
            <a:off x="6999138" y="3891462"/>
            <a:ext cx="1450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/>
              <a:t>Радиация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B3C4F12A-8F80-42E5-B429-F6B937895850}"/>
              </a:ext>
            </a:extLst>
          </p:cNvPr>
          <p:cNvCxnSpPr>
            <a:cxnSpLocks/>
          </p:cNvCxnSpPr>
          <p:nvPr/>
        </p:nvCxnSpPr>
        <p:spPr>
          <a:xfrm flipH="1">
            <a:off x="3036173" y="1744394"/>
            <a:ext cx="790239" cy="110393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5633B9D0-C077-45CA-8C84-F2EC5D9C5384}"/>
              </a:ext>
            </a:extLst>
          </p:cNvPr>
          <p:cNvCxnSpPr>
            <a:cxnSpLocks/>
          </p:cNvCxnSpPr>
          <p:nvPr/>
        </p:nvCxnSpPr>
        <p:spPr>
          <a:xfrm>
            <a:off x="8941764" y="1744393"/>
            <a:ext cx="790239" cy="110393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97BC7B8D-1ED7-49BC-A38B-05E8D4A996A9}"/>
              </a:ext>
            </a:extLst>
          </p:cNvPr>
          <p:cNvCxnSpPr>
            <a:cxnSpLocks/>
          </p:cNvCxnSpPr>
          <p:nvPr/>
        </p:nvCxnSpPr>
        <p:spPr>
          <a:xfrm flipH="1">
            <a:off x="5031692" y="1868640"/>
            <a:ext cx="354811" cy="164249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F1BCED8A-D60C-4B27-9564-C9BF15295158}"/>
              </a:ext>
            </a:extLst>
          </p:cNvPr>
          <p:cNvCxnSpPr>
            <a:cxnSpLocks/>
          </p:cNvCxnSpPr>
          <p:nvPr/>
        </p:nvCxnSpPr>
        <p:spPr>
          <a:xfrm>
            <a:off x="7184288" y="1857153"/>
            <a:ext cx="354811" cy="164249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963EB3E-592E-46E2-8406-448121C32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28" y="4254389"/>
            <a:ext cx="2314574" cy="1543050"/>
          </a:xfrm>
          <a:prstGeom prst="round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2F2AD6F-B1D7-4F45-A539-296308DEA8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9"/>
          <a:stretch/>
        </p:blipFill>
        <p:spPr>
          <a:xfrm>
            <a:off x="3508194" y="4646979"/>
            <a:ext cx="2297736" cy="1543051"/>
          </a:xfrm>
          <a:prstGeom prst="round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25BFABB-411D-4BF8-BB85-7D14AA4632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189" y="4445064"/>
            <a:ext cx="2314575" cy="1543050"/>
          </a:xfrm>
          <a:prstGeom prst="round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58F3210-3173-4201-919F-06D6ECCEC0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9" r="14920"/>
          <a:stretch/>
        </p:blipFill>
        <p:spPr>
          <a:xfrm>
            <a:off x="9336883" y="3869826"/>
            <a:ext cx="2459997" cy="155430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9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3871</TotalTime>
  <Words>397</Words>
  <Application>Microsoft Office PowerPoint</Application>
  <PresentationFormat>Широкоэкранный</PresentationFormat>
  <Paragraphs>81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3ds</vt:lpstr>
      <vt:lpstr>3ds Condensed</vt:lpstr>
      <vt:lpstr>Arial</vt:lpstr>
      <vt:lpstr>Calibri</vt:lpstr>
      <vt:lpstr>Palatino Linotype</vt:lpstr>
      <vt:lpstr>PT Serif</vt:lpstr>
      <vt:lpstr>Symbol</vt:lpstr>
      <vt:lpstr>Times New Roman</vt:lpstr>
      <vt:lpstr>Тема Office</vt:lpstr>
      <vt:lpstr>Презентация PowerPoint</vt:lpstr>
      <vt:lpstr>Репродуктивное здоровье</vt:lpstr>
      <vt:lpstr>Презентация PowerPoint</vt:lpstr>
      <vt:lpstr>Репродуктивная дисфункция</vt:lpstr>
      <vt:lpstr>Какими патологиями может быть вызвано бесплодие у мужчин</vt:lpstr>
      <vt:lpstr>Какими патологиями может быть вызвано бесплодие у мужчин</vt:lpstr>
      <vt:lpstr>Какими патологиями может быть вызвано бесплодие у мужчин</vt:lpstr>
      <vt:lpstr>Какими патологиями может быть вызвано бесплодие у мужчин</vt:lpstr>
      <vt:lpstr>Причины бесплодия. Факторы внешней среды</vt:lpstr>
      <vt:lpstr>Причины бесплодия. Образ жизни</vt:lpstr>
      <vt:lpstr>Презентация PowerPoint</vt:lpstr>
      <vt:lpstr>Профилактика</vt:lpstr>
      <vt:lpstr>Профилактика</vt:lpstr>
      <vt:lpstr>Профилактика</vt:lpstr>
      <vt:lpstr>Профилактика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 Куприн</dc:creator>
  <cp:lastModifiedBy>Ноцмп Ноцмп</cp:lastModifiedBy>
  <cp:revision>241</cp:revision>
  <dcterms:created xsi:type="dcterms:W3CDTF">2021-04-18T20:28:40Z</dcterms:created>
  <dcterms:modified xsi:type="dcterms:W3CDTF">2026-01-13T13:54:41Z</dcterms:modified>
</cp:coreProperties>
</file>