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Энергетической ценности</a:t>
            </a:r>
            <a:r>
              <a:rPr lang="ru-RU" sz="1600" baseline="0" dirty="0"/>
              <a:t> рациона</a:t>
            </a:r>
            <a:r>
              <a:rPr lang="ru-RU" sz="1600" dirty="0"/>
              <a:t> (ккал)</a:t>
            </a:r>
          </a:p>
        </c:rich>
      </c:tx>
      <c:layout>
        <c:manualLayout>
          <c:xMode val="edge"/>
          <c:yMode val="edge"/>
          <c:x val="0.20250325773538871"/>
          <c:y val="1.2739364636727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Энергетическая ценность (ккал)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A7D-405F-B2DD-CA375458E2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A7D-405F-B2DD-CA375458E2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0A7D-405F-B2DD-CA375458E27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A7D-405F-B2DD-CA375458E27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A7D-405F-B2DD-CA375458E27E}"/>
                </c:ext>
              </c:extLst>
            </c:dLbl>
            <c:dLbl>
              <c:idx val="2"/>
              <c:layout>
                <c:manualLayout>
                  <c:x val="4.4014171148940892E-2"/>
                  <c:y val="0.24215242361632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19730941704035"/>
                      <c:h val="0.126491009058470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A7D-405F-B2DD-CA375458E27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Белки</c:v>
                </c:pt>
                <c:pt idx="1">
                  <c:v>Жиры</c:v>
                </c:pt>
                <c:pt idx="2">
                  <c:v>Углеводы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33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D-405F-B2DD-CA375458E27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A4AB45-21B4-445C-A6B2-D17FC2AC9854}" type="doc">
      <dgm:prSet loTypeId="urn:microsoft.com/office/officeart/2005/8/layout/lProcess2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926D294-24D5-4875-953E-6A0B7F89423D}">
      <dgm:prSet phldrT="[Текст]"/>
      <dgm:spPr/>
      <dgm:t>
        <a:bodyPr/>
        <a:lstStyle/>
        <a:p>
          <a:r>
            <a:rPr lang="ru-RU" dirty="0"/>
            <a:t>Энергетическая</a:t>
          </a:r>
        </a:p>
      </dgm:t>
    </dgm:pt>
    <dgm:pt modelId="{D02EACC9-CC7E-4A35-90D2-E8A3FAEF4335}" type="parTrans" cxnId="{2DFC6AA2-9A42-4F16-A999-F951380C2E2D}">
      <dgm:prSet/>
      <dgm:spPr/>
      <dgm:t>
        <a:bodyPr/>
        <a:lstStyle/>
        <a:p>
          <a:endParaRPr lang="ru-RU"/>
        </a:p>
      </dgm:t>
    </dgm:pt>
    <dgm:pt modelId="{937F037C-DF0D-491F-B96E-455E4BF82B9E}" type="sibTrans" cxnId="{2DFC6AA2-9A42-4F16-A999-F951380C2E2D}">
      <dgm:prSet/>
      <dgm:spPr/>
      <dgm:t>
        <a:bodyPr/>
        <a:lstStyle/>
        <a:p>
          <a:endParaRPr lang="ru-RU"/>
        </a:p>
      </dgm:t>
    </dgm:pt>
    <dgm:pt modelId="{09D6AEB1-DA96-4CBE-8792-9A7BA3B6A4EC}">
      <dgm:prSet phldrT="[Текст]"/>
      <dgm:spPr/>
      <dgm:t>
        <a:bodyPr/>
        <a:lstStyle/>
        <a:p>
          <a:r>
            <a:rPr lang="ru-RU" dirty="0"/>
            <a:t>Поступление энергии, необходимой для восполнения энергозатраты организма в покое и при любой нагрузке</a:t>
          </a:r>
        </a:p>
      </dgm:t>
    </dgm:pt>
    <dgm:pt modelId="{EEDADFE9-4832-4E06-8A48-CB4C50F43B1A}" type="parTrans" cxnId="{18658A9D-D86A-468E-9C1A-3543D9CAD637}">
      <dgm:prSet/>
      <dgm:spPr/>
      <dgm:t>
        <a:bodyPr/>
        <a:lstStyle/>
        <a:p>
          <a:endParaRPr lang="ru-RU"/>
        </a:p>
      </dgm:t>
    </dgm:pt>
    <dgm:pt modelId="{F152170F-AAE5-4C75-AD35-519C18E0AE2A}" type="sibTrans" cxnId="{18658A9D-D86A-468E-9C1A-3543D9CAD637}">
      <dgm:prSet/>
      <dgm:spPr/>
      <dgm:t>
        <a:bodyPr/>
        <a:lstStyle/>
        <a:p>
          <a:endParaRPr lang="ru-RU"/>
        </a:p>
      </dgm:t>
    </dgm:pt>
    <dgm:pt modelId="{527726BC-E84D-42E2-B918-F36F6FE38099}">
      <dgm:prSet phldrT="[Текст]"/>
      <dgm:spPr/>
      <dgm:t>
        <a:bodyPr/>
        <a:lstStyle/>
        <a:p>
          <a:r>
            <a:rPr lang="ru-RU" dirty="0"/>
            <a:t>Пластическая</a:t>
          </a:r>
        </a:p>
      </dgm:t>
    </dgm:pt>
    <dgm:pt modelId="{7DD7F7BC-15A8-48C0-A871-9D09290A6E2C}" type="parTrans" cxnId="{D02DB1D0-4F25-4037-9926-EFEFA69605C0}">
      <dgm:prSet/>
      <dgm:spPr/>
      <dgm:t>
        <a:bodyPr/>
        <a:lstStyle/>
        <a:p>
          <a:endParaRPr lang="ru-RU"/>
        </a:p>
      </dgm:t>
    </dgm:pt>
    <dgm:pt modelId="{06CEF6FA-8EE7-4487-A873-7E16B60AF0B0}" type="sibTrans" cxnId="{D02DB1D0-4F25-4037-9926-EFEFA69605C0}">
      <dgm:prSet/>
      <dgm:spPr/>
      <dgm:t>
        <a:bodyPr/>
        <a:lstStyle/>
        <a:p>
          <a:endParaRPr lang="ru-RU"/>
        </a:p>
      </dgm:t>
    </dgm:pt>
    <dgm:pt modelId="{3B856C9E-A585-468D-A95A-0825878F6E47}">
      <dgm:prSet phldrT="[Текст]"/>
      <dgm:spPr/>
      <dgm:t>
        <a:bodyPr/>
        <a:lstStyle/>
        <a:p>
          <a:r>
            <a:rPr lang="ru-RU" dirty="0"/>
            <a:t>Обеспечение развития и непрерывного обновления клеток и тканей</a:t>
          </a:r>
        </a:p>
      </dgm:t>
    </dgm:pt>
    <dgm:pt modelId="{AFC9CA5A-B0F0-45C9-A313-E318311E1FCE}" type="parTrans" cxnId="{E26980A6-5829-41F6-989F-C257D89064AC}">
      <dgm:prSet/>
      <dgm:spPr/>
      <dgm:t>
        <a:bodyPr/>
        <a:lstStyle/>
        <a:p>
          <a:endParaRPr lang="ru-RU"/>
        </a:p>
      </dgm:t>
    </dgm:pt>
    <dgm:pt modelId="{A0F07615-5FD6-4292-A2DF-30F802D11702}" type="sibTrans" cxnId="{E26980A6-5829-41F6-989F-C257D89064AC}">
      <dgm:prSet/>
      <dgm:spPr/>
      <dgm:t>
        <a:bodyPr/>
        <a:lstStyle/>
        <a:p>
          <a:endParaRPr lang="ru-RU"/>
        </a:p>
      </dgm:t>
    </dgm:pt>
    <dgm:pt modelId="{3B785500-F30A-49CF-ABAB-44A126C21F99}">
      <dgm:prSet phldrT="[Текст]"/>
      <dgm:spPr/>
      <dgm:t>
        <a:bodyPr/>
        <a:lstStyle/>
        <a:p>
          <a:r>
            <a:rPr lang="ru-RU" dirty="0"/>
            <a:t>Регулирующая</a:t>
          </a:r>
        </a:p>
      </dgm:t>
    </dgm:pt>
    <dgm:pt modelId="{79B40CBF-05D1-4881-9595-C79E8E527513}" type="parTrans" cxnId="{DC61097D-A7CE-4B77-AEF6-5541EFCE22EE}">
      <dgm:prSet/>
      <dgm:spPr/>
      <dgm:t>
        <a:bodyPr/>
        <a:lstStyle/>
        <a:p>
          <a:endParaRPr lang="ru-RU"/>
        </a:p>
      </dgm:t>
    </dgm:pt>
    <dgm:pt modelId="{51C02071-69D1-47DE-9667-994D87FFA3AD}" type="sibTrans" cxnId="{DC61097D-A7CE-4B77-AEF6-5541EFCE22EE}">
      <dgm:prSet/>
      <dgm:spPr/>
      <dgm:t>
        <a:bodyPr/>
        <a:lstStyle/>
        <a:p>
          <a:endParaRPr lang="ru-RU"/>
        </a:p>
      </dgm:t>
    </dgm:pt>
    <dgm:pt modelId="{817C7A80-1B21-4927-8939-8BD4CC6764BD}">
      <dgm:prSet phldrT="[Текст]"/>
      <dgm:spPr/>
      <dgm:t>
        <a:bodyPr/>
        <a:lstStyle/>
        <a:p>
          <a:r>
            <a:rPr lang="ru-RU" dirty="0"/>
            <a:t>Доставка в организм веществ, необходимых для образования ферментов, гормонов и других регуляторов обменных процессов</a:t>
          </a:r>
        </a:p>
      </dgm:t>
    </dgm:pt>
    <dgm:pt modelId="{747403B1-5CA8-4052-A8CA-EB4F18395FF1}" type="parTrans" cxnId="{CAF824E2-8DB8-49BE-8250-D8346AE523B6}">
      <dgm:prSet/>
      <dgm:spPr/>
      <dgm:t>
        <a:bodyPr/>
        <a:lstStyle/>
        <a:p>
          <a:endParaRPr lang="ru-RU"/>
        </a:p>
      </dgm:t>
    </dgm:pt>
    <dgm:pt modelId="{ABFF0D05-CC84-40E2-826D-2CD630F38C28}" type="sibTrans" cxnId="{CAF824E2-8DB8-49BE-8250-D8346AE523B6}">
      <dgm:prSet/>
      <dgm:spPr/>
      <dgm:t>
        <a:bodyPr/>
        <a:lstStyle/>
        <a:p>
          <a:endParaRPr lang="ru-RU"/>
        </a:p>
      </dgm:t>
    </dgm:pt>
    <dgm:pt modelId="{458583C4-0904-4AAF-8A38-9E40A271C250}" type="pres">
      <dgm:prSet presAssocID="{27A4AB45-21B4-445C-A6B2-D17FC2AC9854}" presName="theList" presStyleCnt="0">
        <dgm:presLayoutVars>
          <dgm:dir/>
          <dgm:animLvl val="lvl"/>
          <dgm:resizeHandles val="exact"/>
        </dgm:presLayoutVars>
      </dgm:prSet>
      <dgm:spPr/>
    </dgm:pt>
    <dgm:pt modelId="{4081337B-2C64-4494-8B7A-1B8158070C93}" type="pres">
      <dgm:prSet presAssocID="{8926D294-24D5-4875-953E-6A0B7F89423D}" presName="compNode" presStyleCnt="0"/>
      <dgm:spPr/>
    </dgm:pt>
    <dgm:pt modelId="{FD2837DB-49EB-4674-A586-AF1F21C8D6C0}" type="pres">
      <dgm:prSet presAssocID="{8926D294-24D5-4875-953E-6A0B7F89423D}" presName="aNode" presStyleLbl="bgShp" presStyleIdx="0" presStyleCnt="3"/>
      <dgm:spPr/>
    </dgm:pt>
    <dgm:pt modelId="{D0B364C4-0F61-4904-BA5F-F27231807C05}" type="pres">
      <dgm:prSet presAssocID="{8926D294-24D5-4875-953E-6A0B7F89423D}" presName="textNode" presStyleLbl="bgShp" presStyleIdx="0" presStyleCnt="3"/>
      <dgm:spPr/>
    </dgm:pt>
    <dgm:pt modelId="{26464D7F-93E6-4350-B8B7-C7EFCF3E388C}" type="pres">
      <dgm:prSet presAssocID="{8926D294-24D5-4875-953E-6A0B7F89423D}" presName="compChildNode" presStyleCnt="0"/>
      <dgm:spPr/>
    </dgm:pt>
    <dgm:pt modelId="{AD59474C-4561-46BB-A3A6-C76D9ACB2311}" type="pres">
      <dgm:prSet presAssocID="{8926D294-24D5-4875-953E-6A0B7F89423D}" presName="theInnerList" presStyleCnt="0"/>
      <dgm:spPr/>
    </dgm:pt>
    <dgm:pt modelId="{EA44DA09-AF5C-429F-A149-9758AB10F7A7}" type="pres">
      <dgm:prSet presAssocID="{09D6AEB1-DA96-4CBE-8792-9A7BA3B6A4EC}" presName="childNode" presStyleLbl="node1" presStyleIdx="0" presStyleCnt="3">
        <dgm:presLayoutVars>
          <dgm:bulletEnabled val="1"/>
        </dgm:presLayoutVars>
      </dgm:prSet>
      <dgm:spPr/>
    </dgm:pt>
    <dgm:pt modelId="{C2F0C01C-D3C0-40F9-85EC-91B88344F6CF}" type="pres">
      <dgm:prSet presAssocID="{8926D294-24D5-4875-953E-6A0B7F89423D}" presName="aSpace" presStyleCnt="0"/>
      <dgm:spPr/>
    </dgm:pt>
    <dgm:pt modelId="{950D263F-E4FC-46A2-9675-A2AC1A15C899}" type="pres">
      <dgm:prSet presAssocID="{527726BC-E84D-42E2-B918-F36F6FE38099}" presName="compNode" presStyleCnt="0"/>
      <dgm:spPr/>
    </dgm:pt>
    <dgm:pt modelId="{FB6BEB2D-C112-43C1-9A3A-302F619F2176}" type="pres">
      <dgm:prSet presAssocID="{527726BC-E84D-42E2-B918-F36F6FE38099}" presName="aNode" presStyleLbl="bgShp" presStyleIdx="1" presStyleCnt="3"/>
      <dgm:spPr/>
    </dgm:pt>
    <dgm:pt modelId="{286966A3-0F31-436C-90BE-712DF6BA403B}" type="pres">
      <dgm:prSet presAssocID="{527726BC-E84D-42E2-B918-F36F6FE38099}" presName="textNode" presStyleLbl="bgShp" presStyleIdx="1" presStyleCnt="3"/>
      <dgm:spPr/>
    </dgm:pt>
    <dgm:pt modelId="{C899E755-1B5D-4B4F-B300-4365025A2BA3}" type="pres">
      <dgm:prSet presAssocID="{527726BC-E84D-42E2-B918-F36F6FE38099}" presName="compChildNode" presStyleCnt="0"/>
      <dgm:spPr/>
    </dgm:pt>
    <dgm:pt modelId="{0E38A486-69D3-488E-9DB8-809DE6E6EA57}" type="pres">
      <dgm:prSet presAssocID="{527726BC-E84D-42E2-B918-F36F6FE38099}" presName="theInnerList" presStyleCnt="0"/>
      <dgm:spPr/>
    </dgm:pt>
    <dgm:pt modelId="{E098B530-9F3D-4399-9283-6C94FE15B4F7}" type="pres">
      <dgm:prSet presAssocID="{3B856C9E-A585-468D-A95A-0825878F6E47}" presName="childNode" presStyleLbl="node1" presStyleIdx="1" presStyleCnt="3">
        <dgm:presLayoutVars>
          <dgm:bulletEnabled val="1"/>
        </dgm:presLayoutVars>
      </dgm:prSet>
      <dgm:spPr/>
    </dgm:pt>
    <dgm:pt modelId="{3EBE9BEA-5F6C-49FF-ACEF-190144012B89}" type="pres">
      <dgm:prSet presAssocID="{527726BC-E84D-42E2-B918-F36F6FE38099}" presName="aSpace" presStyleCnt="0"/>
      <dgm:spPr/>
    </dgm:pt>
    <dgm:pt modelId="{983005D8-1883-4BBE-A64D-F8A50AA584CC}" type="pres">
      <dgm:prSet presAssocID="{3B785500-F30A-49CF-ABAB-44A126C21F99}" presName="compNode" presStyleCnt="0"/>
      <dgm:spPr/>
    </dgm:pt>
    <dgm:pt modelId="{7C456D42-83E0-46B2-B971-1DE74206654F}" type="pres">
      <dgm:prSet presAssocID="{3B785500-F30A-49CF-ABAB-44A126C21F99}" presName="aNode" presStyleLbl="bgShp" presStyleIdx="2" presStyleCnt="3"/>
      <dgm:spPr/>
    </dgm:pt>
    <dgm:pt modelId="{F89E1F29-4F03-4821-AF99-050D907F6122}" type="pres">
      <dgm:prSet presAssocID="{3B785500-F30A-49CF-ABAB-44A126C21F99}" presName="textNode" presStyleLbl="bgShp" presStyleIdx="2" presStyleCnt="3"/>
      <dgm:spPr/>
    </dgm:pt>
    <dgm:pt modelId="{43623959-B491-4756-8CA0-104AE1B071E2}" type="pres">
      <dgm:prSet presAssocID="{3B785500-F30A-49CF-ABAB-44A126C21F99}" presName="compChildNode" presStyleCnt="0"/>
      <dgm:spPr/>
    </dgm:pt>
    <dgm:pt modelId="{92E9A357-1563-4D64-9D5D-4B232C5C429A}" type="pres">
      <dgm:prSet presAssocID="{3B785500-F30A-49CF-ABAB-44A126C21F99}" presName="theInnerList" presStyleCnt="0"/>
      <dgm:spPr/>
    </dgm:pt>
    <dgm:pt modelId="{801BDE8A-5F37-4422-ADEA-9E0CA7820DA6}" type="pres">
      <dgm:prSet presAssocID="{817C7A80-1B21-4927-8939-8BD4CC6764BD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0EAFA04-6ECD-4ED7-ABC8-520A1043D5C9}" type="presOf" srcId="{8926D294-24D5-4875-953E-6A0B7F89423D}" destId="{FD2837DB-49EB-4674-A586-AF1F21C8D6C0}" srcOrd="0" destOrd="0" presId="urn:microsoft.com/office/officeart/2005/8/layout/lProcess2"/>
    <dgm:cxn modelId="{3188A808-BA6C-4B34-990E-D038FCB17743}" type="presOf" srcId="{09D6AEB1-DA96-4CBE-8792-9A7BA3B6A4EC}" destId="{EA44DA09-AF5C-429F-A149-9758AB10F7A7}" srcOrd="0" destOrd="0" presId="urn:microsoft.com/office/officeart/2005/8/layout/lProcess2"/>
    <dgm:cxn modelId="{BDF1150A-F29F-4361-A5CF-146F67BFFBA0}" type="presOf" srcId="{3B785500-F30A-49CF-ABAB-44A126C21F99}" destId="{7C456D42-83E0-46B2-B971-1DE74206654F}" srcOrd="0" destOrd="0" presId="urn:microsoft.com/office/officeart/2005/8/layout/lProcess2"/>
    <dgm:cxn modelId="{F570BC11-BD0D-4A38-8032-431A23ACBA0D}" type="presOf" srcId="{3B856C9E-A585-468D-A95A-0825878F6E47}" destId="{E098B530-9F3D-4399-9283-6C94FE15B4F7}" srcOrd="0" destOrd="0" presId="urn:microsoft.com/office/officeart/2005/8/layout/lProcess2"/>
    <dgm:cxn modelId="{9F79C81E-1395-4F56-B299-181EB4CF2A68}" type="presOf" srcId="{527726BC-E84D-42E2-B918-F36F6FE38099}" destId="{286966A3-0F31-436C-90BE-712DF6BA403B}" srcOrd="1" destOrd="0" presId="urn:microsoft.com/office/officeart/2005/8/layout/lProcess2"/>
    <dgm:cxn modelId="{A2B83168-AF09-4D22-BBAC-F22244894112}" type="presOf" srcId="{27A4AB45-21B4-445C-A6B2-D17FC2AC9854}" destId="{458583C4-0904-4AAF-8A38-9E40A271C250}" srcOrd="0" destOrd="0" presId="urn:microsoft.com/office/officeart/2005/8/layout/lProcess2"/>
    <dgm:cxn modelId="{443BD568-19A6-443B-AFCF-B1CA1CD2D9B7}" type="presOf" srcId="{817C7A80-1B21-4927-8939-8BD4CC6764BD}" destId="{801BDE8A-5F37-4422-ADEA-9E0CA7820DA6}" srcOrd="0" destOrd="0" presId="urn:microsoft.com/office/officeart/2005/8/layout/lProcess2"/>
    <dgm:cxn modelId="{DC61097D-A7CE-4B77-AEF6-5541EFCE22EE}" srcId="{27A4AB45-21B4-445C-A6B2-D17FC2AC9854}" destId="{3B785500-F30A-49CF-ABAB-44A126C21F99}" srcOrd="2" destOrd="0" parTransId="{79B40CBF-05D1-4881-9595-C79E8E527513}" sibTransId="{51C02071-69D1-47DE-9667-994D87FFA3AD}"/>
    <dgm:cxn modelId="{0FE11583-60ED-4856-A6A9-55C5746C0285}" type="presOf" srcId="{527726BC-E84D-42E2-B918-F36F6FE38099}" destId="{FB6BEB2D-C112-43C1-9A3A-302F619F2176}" srcOrd="0" destOrd="0" presId="urn:microsoft.com/office/officeart/2005/8/layout/lProcess2"/>
    <dgm:cxn modelId="{6477988E-8C20-4BE8-AB27-D07196192427}" type="presOf" srcId="{8926D294-24D5-4875-953E-6A0B7F89423D}" destId="{D0B364C4-0F61-4904-BA5F-F27231807C05}" srcOrd="1" destOrd="0" presId="urn:microsoft.com/office/officeart/2005/8/layout/lProcess2"/>
    <dgm:cxn modelId="{18658A9D-D86A-468E-9C1A-3543D9CAD637}" srcId="{8926D294-24D5-4875-953E-6A0B7F89423D}" destId="{09D6AEB1-DA96-4CBE-8792-9A7BA3B6A4EC}" srcOrd="0" destOrd="0" parTransId="{EEDADFE9-4832-4E06-8A48-CB4C50F43B1A}" sibTransId="{F152170F-AAE5-4C75-AD35-519C18E0AE2A}"/>
    <dgm:cxn modelId="{2DFC6AA2-9A42-4F16-A999-F951380C2E2D}" srcId="{27A4AB45-21B4-445C-A6B2-D17FC2AC9854}" destId="{8926D294-24D5-4875-953E-6A0B7F89423D}" srcOrd="0" destOrd="0" parTransId="{D02EACC9-CC7E-4A35-90D2-E8A3FAEF4335}" sibTransId="{937F037C-DF0D-491F-B96E-455E4BF82B9E}"/>
    <dgm:cxn modelId="{E26980A6-5829-41F6-989F-C257D89064AC}" srcId="{527726BC-E84D-42E2-B918-F36F6FE38099}" destId="{3B856C9E-A585-468D-A95A-0825878F6E47}" srcOrd="0" destOrd="0" parTransId="{AFC9CA5A-B0F0-45C9-A313-E318311E1FCE}" sibTransId="{A0F07615-5FD6-4292-A2DF-30F802D11702}"/>
    <dgm:cxn modelId="{D02DB1D0-4F25-4037-9926-EFEFA69605C0}" srcId="{27A4AB45-21B4-445C-A6B2-D17FC2AC9854}" destId="{527726BC-E84D-42E2-B918-F36F6FE38099}" srcOrd="1" destOrd="0" parTransId="{7DD7F7BC-15A8-48C0-A871-9D09290A6E2C}" sibTransId="{06CEF6FA-8EE7-4487-A873-7E16B60AF0B0}"/>
    <dgm:cxn modelId="{971CCED1-52A6-4D75-A058-84F70F38F5D7}" type="presOf" srcId="{3B785500-F30A-49CF-ABAB-44A126C21F99}" destId="{F89E1F29-4F03-4821-AF99-050D907F6122}" srcOrd="1" destOrd="0" presId="urn:microsoft.com/office/officeart/2005/8/layout/lProcess2"/>
    <dgm:cxn modelId="{CAF824E2-8DB8-49BE-8250-D8346AE523B6}" srcId="{3B785500-F30A-49CF-ABAB-44A126C21F99}" destId="{817C7A80-1B21-4927-8939-8BD4CC6764BD}" srcOrd="0" destOrd="0" parTransId="{747403B1-5CA8-4052-A8CA-EB4F18395FF1}" sibTransId="{ABFF0D05-CC84-40E2-826D-2CD630F38C28}"/>
    <dgm:cxn modelId="{371D3C3F-A115-4DA6-B745-8D8492018138}" type="presParOf" srcId="{458583C4-0904-4AAF-8A38-9E40A271C250}" destId="{4081337B-2C64-4494-8B7A-1B8158070C93}" srcOrd="0" destOrd="0" presId="urn:microsoft.com/office/officeart/2005/8/layout/lProcess2"/>
    <dgm:cxn modelId="{58BE7474-B84D-4236-80F6-8F915753842C}" type="presParOf" srcId="{4081337B-2C64-4494-8B7A-1B8158070C93}" destId="{FD2837DB-49EB-4674-A586-AF1F21C8D6C0}" srcOrd="0" destOrd="0" presId="urn:microsoft.com/office/officeart/2005/8/layout/lProcess2"/>
    <dgm:cxn modelId="{CC81B0BC-89D1-4D25-8C05-72CD58A4CFA4}" type="presParOf" srcId="{4081337B-2C64-4494-8B7A-1B8158070C93}" destId="{D0B364C4-0F61-4904-BA5F-F27231807C05}" srcOrd="1" destOrd="0" presId="urn:microsoft.com/office/officeart/2005/8/layout/lProcess2"/>
    <dgm:cxn modelId="{67072DA3-7461-4285-BDB6-1CDEFB605A19}" type="presParOf" srcId="{4081337B-2C64-4494-8B7A-1B8158070C93}" destId="{26464D7F-93E6-4350-B8B7-C7EFCF3E388C}" srcOrd="2" destOrd="0" presId="urn:microsoft.com/office/officeart/2005/8/layout/lProcess2"/>
    <dgm:cxn modelId="{B7CFB16D-E1B7-48DC-ABA6-0D5C42AEFE1C}" type="presParOf" srcId="{26464D7F-93E6-4350-B8B7-C7EFCF3E388C}" destId="{AD59474C-4561-46BB-A3A6-C76D9ACB2311}" srcOrd="0" destOrd="0" presId="urn:microsoft.com/office/officeart/2005/8/layout/lProcess2"/>
    <dgm:cxn modelId="{C4125F10-2EF3-4222-897D-D29F981ECD85}" type="presParOf" srcId="{AD59474C-4561-46BB-A3A6-C76D9ACB2311}" destId="{EA44DA09-AF5C-429F-A149-9758AB10F7A7}" srcOrd="0" destOrd="0" presId="urn:microsoft.com/office/officeart/2005/8/layout/lProcess2"/>
    <dgm:cxn modelId="{7B715958-0CD3-4BD3-A068-E5D87A8E8C10}" type="presParOf" srcId="{458583C4-0904-4AAF-8A38-9E40A271C250}" destId="{C2F0C01C-D3C0-40F9-85EC-91B88344F6CF}" srcOrd="1" destOrd="0" presId="urn:microsoft.com/office/officeart/2005/8/layout/lProcess2"/>
    <dgm:cxn modelId="{1DEFBDE8-3EB9-4588-B30A-B07929B9B31C}" type="presParOf" srcId="{458583C4-0904-4AAF-8A38-9E40A271C250}" destId="{950D263F-E4FC-46A2-9675-A2AC1A15C899}" srcOrd="2" destOrd="0" presId="urn:microsoft.com/office/officeart/2005/8/layout/lProcess2"/>
    <dgm:cxn modelId="{85C88C83-57B4-4B83-94AE-08961D03C061}" type="presParOf" srcId="{950D263F-E4FC-46A2-9675-A2AC1A15C899}" destId="{FB6BEB2D-C112-43C1-9A3A-302F619F2176}" srcOrd="0" destOrd="0" presId="urn:microsoft.com/office/officeart/2005/8/layout/lProcess2"/>
    <dgm:cxn modelId="{83DE6AFB-0589-4358-A2AC-D5E8828A9035}" type="presParOf" srcId="{950D263F-E4FC-46A2-9675-A2AC1A15C899}" destId="{286966A3-0F31-436C-90BE-712DF6BA403B}" srcOrd="1" destOrd="0" presId="urn:microsoft.com/office/officeart/2005/8/layout/lProcess2"/>
    <dgm:cxn modelId="{F42F6608-C405-4997-9369-9B57119617AE}" type="presParOf" srcId="{950D263F-E4FC-46A2-9675-A2AC1A15C899}" destId="{C899E755-1B5D-4B4F-B300-4365025A2BA3}" srcOrd="2" destOrd="0" presId="urn:microsoft.com/office/officeart/2005/8/layout/lProcess2"/>
    <dgm:cxn modelId="{A3AF4FD1-D3F5-466B-B4CD-EB94D61097E8}" type="presParOf" srcId="{C899E755-1B5D-4B4F-B300-4365025A2BA3}" destId="{0E38A486-69D3-488E-9DB8-809DE6E6EA57}" srcOrd="0" destOrd="0" presId="urn:microsoft.com/office/officeart/2005/8/layout/lProcess2"/>
    <dgm:cxn modelId="{C8C7D426-6381-45AD-BF45-F5A8E9884CAA}" type="presParOf" srcId="{0E38A486-69D3-488E-9DB8-809DE6E6EA57}" destId="{E098B530-9F3D-4399-9283-6C94FE15B4F7}" srcOrd="0" destOrd="0" presId="urn:microsoft.com/office/officeart/2005/8/layout/lProcess2"/>
    <dgm:cxn modelId="{32AE0707-6094-49C6-A3ED-DF2F50C21C56}" type="presParOf" srcId="{458583C4-0904-4AAF-8A38-9E40A271C250}" destId="{3EBE9BEA-5F6C-49FF-ACEF-190144012B89}" srcOrd="3" destOrd="0" presId="urn:microsoft.com/office/officeart/2005/8/layout/lProcess2"/>
    <dgm:cxn modelId="{E9E17CC8-3960-471D-A232-7AC6D4D02779}" type="presParOf" srcId="{458583C4-0904-4AAF-8A38-9E40A271C250}" destId="{983005D8-1883-4BBE-A64D-F8A50AA584CC}" srcOrd="4" destOrd="0" presId="urn:microsoft.com/office/officeart/2005/8/layout/lProcess2"/>
    <dgm:cxn modelId="{2AC54958-07EA-4C9C-9861-70424CAFD65D}" type="presParOf" srcId="{983005D8-1883-4BBE-A64D-F8A50AA584CC}" destId="{7C456D42-83E0-46B2-B971-1DE74206654F}" srcOrd="0" destOrd="0" presId="urn:microsoft.com/office/officeart/2005/8/layout/lProcess2"/>
    <dgm:cxn modelId="{C35B3709-9CC0-4940-9915-4176A64DAD05}" type="presParOf" srcId="{983005D8-1883-4BBE-A64D-F8A50AA584CC}" destId="{F89E1F29-4F03-4821-AF99-050D907F6122}" srcOrd="1" destOrd="0" presId="urn:microsoft.com/office/officeart/2005/8/layout/lProcess2"/>
    <dgm:cxn modelId="{05330817-9A3E-47CA-8732-CE5E4ED640B3}" type="presParOf" srcId="{983005D8-1883-4BBE-A64D-F8A50AA584CC}" destId="{43623959-B491-4756-8CA0-104AE1B071E2}" srcOrd="2" destOrd="0" presId="urn:microsoft.com/office/officeart/2005/8/layout/lProcess2"/>
    <dgm:cxn modelId="{677BC096-0A7C-4A72-8AA6-790F147B82BB}" type="presParOf" srcId="{43623959-B491-4756-8CA0-104AE1B071E2}" destId="{92E9A357-1563-4D64-9D5D-4B232C5C429A}" srcOrd="0" destOrd="0" presId="urn:microsoft.com/office/officeart/2005/8/layout/lProcess2"/>
    <dgm:cxn modelId="{0DBC88FC-19B3-4CE8-9DA7-262205B8E994}" type="presParOf" srcId="{92E9A357-1563-4D64-9D5D-4B232C5C429A}" destId="{801BDE8A-5F37-4422-ADEA-9E0CA7820DA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EA8723-D45C-4975-B623-62D455F8729A}" type="doc">
      <dgm:prSet loTypeId="urn:microsoft.com/office/officeart/2005/8/layout/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0BD6A9E-204C-4DE0-A8E4-689C4D111AA9}">
      <dgm:prSet phldrT="[Текст]"/>
      <dgm:spPr/>
      <dgm:t>
        <a:bodyPr/>
        <a:lstStyle/>
        <a:p>
          <a:r>
            <a:rPr lang="ru-RU" dirty="0"/>
            <a:t>Умеренность</a:t>
          </a:r>
        </a:p>
      </dgm:t>
    </dgm:pt>
    <dgm:pt modelId="{0BFFD197-B8FE-42E9-BD3F-AAFFC06EFC62}" type="parTrans" cxnId="{62C8E693-4A08-489D-9A00-2E37276C1509}">
      <dgm:prSet/>
      <dgm:spPr/>
      <dgm:t>
        <a:bodyPr/>
        <a:lstStyle/>
        <a:p>
          <a:endParaRPr lang="ru-RU"/>
        </a:p>
      </dgm:t>
    </dgm:pt>
    <dgm:pt modelId="{807DD53B-1D55-41E8-88D5-B9DDC9841892}" type="sibTrans" cxnId="{62C8E693-4A08-489D-9A00-2E37276C1509}">
      <dgm:prSet/>
      <dgm:spPr/>
      <dgm:t>
        <a:bodyPr/>
        <a:lstStyle/>
        <a:p>
          <a:endParaRPr lang="ru-RU"/>
        </a:p>
      </dgm:t>
    </dgm:pt>
    <dgm:pt modelId="{66DFB7BE-E05D-4AF1-BE84-B7FE4728617B}">
      <dgm:prSet phldrT="[Текст]"/>
      <dgm:spPr/>
      <dgm:t>
        <a:bodyPr/>
        <a:lstStyle/>
        <a:p>
          <a:r>
            <a:rPr lang="ru-RU" dirty="0"/>
            <a:t>Разнообразие</a:t>
          </a:r>
        </a:p>
      </dgm:t>
    </dgm:pt>
    <dgm:pt modelId="{169BA038-B698-4876-BE16-B6085C97275F}" type="parTrans" cxnId="{17365B49-7BB3-46FF-B8D1-F203E507872B}">
      <dgm:prSet/>
      <dgm:spPr/>
      <dgm:t>
        <a:bodyPr/>
        <a:lstStyle/>
        <a:p>
          <a:endParaRPr lang="ru-RU"/>
        </a:p>
      </dgm:t>
    </dgm:pt>
    <dgm:pt modelId="{DC360BB1-80EC-4C4D-AB00-AD7520C5DE47}" type="sibTrans" cxnId="{17365B49-7BB3-46FF-B8D1-F203E507872B}">
      <dgm:prSet/>
      <dgm:spPr/>
      <dgm:t>
        <a:bodyPr/>
        <a:lstStyle/>
        <a:p>
          <a:endParaRPr lang="ru-RU"/>
        </a:p>
      </dgm:t>
    </dgm:pt>
    <dgm:pt modelId="{900517DE-13BA-40C4-A6E2-80A4B7DE6461}">
      <dgm:prSet phldrT="[Текст]"/>
      <dgm:spPr>
        <a:gradFill rotWithShape="0">
          <a:gsLst>
            <a:gs pos="0">
              <a:schemeClr val="accent1">
                <a:hueOff val="0"/>
                <a:satOff val="0"/>
                <a:lumOff val="0"/>
                <a:satMod val="103000"/>
                <a:lumMod val="102000"/>
                <a:tint val="94000"/>
              </a:schemeClr>
            </a:gs>
            <a:gs pos="100000">
              <a:schemeClr val="accent1">
                <a:alpha val="90000"/>
                <a:hueOff val="0"/>
                <a:satOff val="0"/>
                <a:alphaOff val="-40000"/>
                <a:satMod val="120000"/>
                <a:shade val="78000"/>
                <a:lumMod val="66000"/>
              </a:schemeClr>
            </a:gs>
          </a:gsLst>
        </a:gradFill>
      </dgm:spPr>
      <dgm:t>
        <a:bodyPr/>
        <a:lstStyle/>
        <a:p>
          <a:r>
            <a:rPr lang="ru-RU" dirty="0"/>
            <a:t>Режим приема пищи</a:t>
          </a:r>
        </a:p>
      </dgm:t>
    </dgm:pt>
    <dgm:pt modelId="{13E6D99E-C3ED-493B-AF88-A08C1B5083C9}" type="parTrans" cxnId="{7BBAB125-ABE7-4867-9ED9-92285AEAAB27}">
      <dgm:prSet/>
      <dgm:spPr/>
      <dgm:t>
        <a:bodyPr/>
        <a:lstStyle/>
        <a:p>
          <a:endParaRPr lang="ru-RU"/>
        </a:p>
      </dgm:t>
    </dgm:pt>
    <dgm:pt modelId="{230E7D99-600D-47A5-A393-6403D98B6521}" type="sibTrans" cxnId="{7BBAB125-ABE7-4867-9ED9-92285AEAAB27}">
      <dgm:prSet/>
      <dgm:spPr/>
      <dgm:t>
        <a:bodyPr/>
        <a:lstStyle/>
        <a:p>
          <a:endParaRPr lang="ru-RU"/>
        </a:p>
      </dgm:t>
    </dgm:pt>
    <dgm:pt modelId="{B5799E42-97B6-4848-960E-5AE5698238C3}" type="pres">
      <dgm:prSet presAssocID="{D6EA8723-D45C-4975-B623-62D455F8729A}" presName="linear" presStyleCnt="0">
        <dgm:presLayoutVars>
          <dgm:dir/>
          <dgm:animLvl val="lvl"/>
          <dgm:resizeHandles val="exact"/>
        </dgm:presLayoutVars>
      </dgm:prSet>
      <dgm:spPr/>
    </dgm:pt>
    <dgm:pt modelId="{30F4A4DF-7AAA-47CF-9F17-7DBBF4B378EF}" type="pres">
      <dgm:prSet presAssocID="{30BD6A9E-204C-4DE0-A8E4-689C4D111AA9}" presName="parentLin" presStyleCnt="0"/>
      <dgm:spPr/>
    </dgm:pt>
    <dgm:pt modelId="{EC88A4E9-D675-4312-A675-7A39BCB9FD0C}" type="pres">
      <dgm:prSet presAssocID="{30BD6A9E-204C-4DE0-A8E4-689C4D111AA9}" presName="parentLeftMargin" presStyleLbl="node1" presStyleIdx="0" presStyleCnt="3"/>
      <dgm:spPr/>
    </dgm:pt>
    <dgm:pt modelId="{38169D72-D24B-4FD1-A3F5-76B2B3140C62}" type="pres">
      <dgm:prSet presAssocID="{30BD6A9E-204C-4DE0-A8E4-689C4D111AA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BE2D1B2-7643-40FB-B1E9-8C07C02549FF}" type="pres">
      <dgm:prSet presAssocID="{30BD6A9E-204C-4DE0-A8E4-689C4D111AA9}" presName="negativeSpace" presStyleCnt="0"/>
      <dgm:spPr/>
    </dgm:pt>
    <dgm:pt modelId="{89932165-DFF9-4E28-B95F-A40305C61705}" type="pres">
      <dgm:prSet presAssocID="{30BD6A9E-204C-4DE0-A8E4-689C4D111AA9}" presName="childText" presStyleLbl="conFgAcc1" presStyleIdx="0" presStyleCnt="3">
        <dgm:presLayoutVars>
          <dgm:bulletEnabled val="1"/>
        </dgm:presLayoutVars>
      </dgm:prSet>
      <dgm:spPr/>
    </dgm:pt>
    <dgm:pt modelId="{DCAFB85F-E5CE-48A0-B429-FE6723218A9E}" type="pres">
      <dgm:prSet presAssocID="{807DD53B-1D55-41E8-88D5-B9DDC9841892}" presName="spaceBetweenRectangles" presStyleCnt="0"/>
      <dgm:spPr/>
    </dgm:pt>
    <dgm:pt modelId="{6AB57409-6E12-4DD9-B7BF-58D28DC18E42}" type="pres">
      <dgm:prSet presAssocID="{66DFB7BE-E05D-4AF1-BE84-B7FE4728617B}" presName="parentLin" presStyleCnt="0"/>
      <dgm:spPr/>
    </dgm:pt>
    <dgm:pt modelId="{9E35DE00-49C6-476D-AC36-370D4C980180}" type="pres">
      <dgm:prSet presAssocID="{66DFB7BE-E05D-4AF1-BE84-B7FE4728617B}" presName="parentLeftMargin" presStyleLbl="node1" presStyleIdx="0" presStyleCnt="3"/>
      <dgm:spPr/>
    </dgm:pt>
    <dgm:pt modelId="{0910BF3F-D0B1-42F0-9AF0-1F5D7E821354}" type="pres">
      <dgm:prSet presAssocID="{66DFB7BE-E05D-4AF1-BE84-B7FE472861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255787-25F8-4CEC-A35A-289CA7E6941F}" type="pres">
      <dgm:prSet presAssocID="{66DFB7BE-E05D-4AF1-BE84-B7FE4728617B}" presName="negativeSpace" presStyleCnt="0"/>
      <dgm:spPr/>
    </dgm:pt>
    <dgm:pt modelId="{B8D5FC5B-640D-4509-A5D6-35E734D8B42D}" type="pres">
      <dgm:prSet presAssocID="{66DFB7BE-E05D-4AF1-BE84-B7FE4728617B}" presName="childText" presStyleLbl="conFgAcc1" presStyleIdx="1" presStyleCnt="3">
        <dgm:presLayoutVars>
          <dgm:bulletEnabled val="1"/>
        </dgm:presLayoutVars>
      </dgm:prSet>
      <dgm:spPr/>
    </dgm:pt>
    <dgm:pt modelId="{61E5A343-FD05-46C2-8791-087A9470E10B}" type="pres">
      <dgm:prSet presAssocID="{DC360BB1-80EC-4C4D-AB00-AD7520C5DE47}" presName="spaceBetweenRectangles" presStyleCnt="0"/>
      <dgm:spPr/>
    </dgm:pt>
    <dgm:pt modelId="{37743ED1-7CE9-4E81-9F4D-ABBC4CA9CFAC}" type="pres">
      <dgm:prSet presAssocID="{900517DE-13BA-40C4-A6E2-80A4B7DE6461}" presName="parentLin" presStyleCnt="0"/>
      <dgm:spPr/>
    </dgm:pt>
    <dgm:pt modelId="{C1B47B87-C4D8-4C78-A97C-B0F517DD8F6A}" type="pres">
      <dgm:prSet presAssocID="{900517DE-13BA-40C4-A6E2-80A4B7DE6461}" presName="parentLeftMargin" presStyleLbl="node1" presStyleIdx="1" presStyleCnt="3"/>
      <dgm:spPr/>
    </dgm:pt>
    <dgm:pt modelId="{62EEC345-AAC4-4394-98F0-31769BCE509A}" type="pres">
      <dgm:prSet presAssocID="{900517DE-13BA-40C4-A6E2-80A4B7DE646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E3A9629-1A10-4641-8449-0686C9C38D47}" type="pres">
      <dgm:prSet presAssocID="{900517DE-13BA-40C4-A6E2-80A4B7DE6461}" presName="negativeSpace" presStyleCnt="0"/>
      <dgm:spPr/>
    </dgm:pt>
    <dgm:pt modelId="{97B80A62-49C7-4029-A434-6D52AD4F1911}" type="pres">
      <dgm:prSet presAssocID="{900517DE-13BA-40C4-A6E2-80A4B7DE64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BBAB125-ABE7-4867-9ED9-92285AEAAB27}" srcId="{D6EA8723-D45C-4975-B623-62D455F8729A}" destId="{900517DE-13BA-40C4-A6E2-80A4B7DE6461}" srcOrd="2" destOrd="0" parTransId="{13E6D99E-C3ED-493B-AF88-A08C1B5083C9}" sibTransId="{230E7D99-600D-47A5-A393-6403D98B6521}"/>
    <dgm:cxn modelId="{D95DCE30-749B-491E-A795-A6593D9FF84B}" type="presOf" srcId="{30BD6A9E-204C-4DE0-A8E4-689C4D111AA9}" destId="{EC88A4E9-D675-4312-A675-7A39BCB9FD0C}" srcOrd="0" destOrd="0" presId="urn:microsoft.com/office/officeart/2005/8/layout/list1"/>
    <dgm:cxn modelId="{A6721D42-6429-4873-B4D5-1342542BFA69}" type="presOf" srcId="{900517DE-13BA-40C4-A6E2-80A4B7DE6461}" destId="{C1B47B87-C4D8-4C78-A97C-B0F517DD8F6A}" srcOrd="0" destOrd="0" presId="urn:microsoft.com/office/officeart/2005/8/layout/list1"/>
    <dgm:cxn modelId="{17365B49-7BB3-46FF-B8D1-F203E507872B}" srcId="{D6EA8723-D45C-4975-B623-62D455F8729A}" destId="{66DFB7BE-E05D-4AF1-BE84-B7FE4728617B}" srcOrd="1" destOrd="0" parTransId="{169BA038-B698-4876-BE16-B6085C97275F}" sibTransId="{DC360BB1-80EC-4C4D-AB00-AD7520C5DE47}"/>
    <dgm:cxn modelId="{62C8E693-4A08-489D-9A00-2E37276C1509}" srcId="{D6EA8723-D45C-4975-B623-62D455F8729A}" destId="{30BD6A9E-204C-4DE0-A8E4-689C4D111AA9}" srcOrd="0" destOrd="0" parTransId="{0BFFD197-B8FE-42E9-BD3F-AAFFC06EFC62}" sibTransId="{807DD53B-1D55-41E8-88D5-B9DDC9841892}"/>
    <dgm:cxn modelId="{C30E599F-833E-49F4-A67F-69B314ED7812}" type="presOf" srcId="{66DFB7BE-E05D-4AF1-BE84-B7FE4728617B}" destId="{9E35DE00-49C6-476D-AC36-370D4C980180}" srcOrd="0" destOrd="0" presId="urn:microsoft.com/office/officeart/2005/8/layout/list1"/>
    <dgm:cxn modelId="{C3EA3FB6-BAB9-4CB4-ADC8-CCB8F56529A6}" type="presOf" srcId="{66DFB7BE-E05D-4AF1-BE84-B7FE4728617B}" destId="{0910BF3F-D0B1-42F0-9AF0-1F5D7E821354}" srcOrd="1" destOrd="0" presId="urn:microsoft.com/office/officeart/2005/8/layout/list1"/>
    <dgm:cxn modelId="{6474BEB9-2982-4B5F-9089-ECCC5FD15E68}" type="presOf" srcId="{30BD6A9E-204C-4DE0-A8E4-689C4D111AA9}" destId="{38169D72-D24B-4FD1-A3F5-76B2B3140C62}" srcOrd="1" destOrd="0" presId="urn:microsoft.com/office/officeart/2005/8/layout/list1"/>
    <dgm:cxn modelId="{CE17C5C7-734E-4F26-A152-671333E6205B}" type="presOf" srcId="{D6EA8723-D45C-4975-B623-62D455F8729A}" destId="{B5799E42-97B6-4848-960E-5AE5698238C3}" srcOrd="0" destOrd="0" presId="urn:microsoft.com/office/officeart/2005/8/layout/list1"/>
    <dgm:cxn modelId="{FB6749CE-DB9E-42AC-B082-E261C30621A3}" type="presOf" srcId="{900517DE-13BA-40C4-A6E2-80A4B7DE6461}" destId="{62EEC345-AAC4-4394-98F0-31769BCE509A}" srcOrd="1" destOrd="0" presId="urn:microsoft.com/office/officeart/2005/8/layout/list1"/>
    <dgm:cxn modelId="{2071E9BB-F87D-486C-86A1-86EBBAABDA79}" type="presParOf" srcId="{B5799E42-97B6-4848-960E-5AE5698238C3}" destId="{30F4A4DF-7AAA-47CF-9F17-7DBBF4B378EF}" srcOrd="0" destOrd="0" presId="urn:microsoft.com/office/officeart/2005/8/layout/list1"/>
    <dgm:cxn modelId="{3B900B3F-7816-44EA-9097-C21E68CD68A3}" type="presParOf" srcId="{30F4A4DF-7AAA-47CF-9F17-7DBBF4B378EF}" destId="{EC88A4E9-D675-4312-A675-7A39BCB9FD0C}" srcOrd="0" destOrd="0" presId="urn:microsoft.com/office/officeart/2005/8/layout/list1"/>
    <dgm:cxn modelId="{38181217-E0C3-4517-9ACA-BF106C47C09A}" type="presParOf" srcId="{30F4A4DF-7AAA-47CF-9F17-7DBBF4B378EF}" destId="{38169D72-D24B-4FD1-A3F5-76B2B3140C62}" srcOrd="1" destOrd="0" presId="urn:microsoft.com/office/officeart/2005/8/layout/list1"/>
    <dgm:cxn modelId="{6CCFC697-C679-4F17-8005-D2CC160EFAB9}" type="presParOf" srcId="{B5799E42-97B6-4848-960E-5AE5698238C3}" destId="{DBE2D1B2-7643-40FB-B1E9-8C07C02549FF}" srcOrd="1" destOrd="0" presId="urn:microsoft.com/office/officeart/2005/8/layout/list1"/>
    <dgm:cxn modelId="{239E971A-330A-4B3F-B5CA-B61F393E2D67}" type="presParOf" srcId="{B5799E42-97B6-4848-960E-5AE5698238C3}" destId="{89932165-DFF9-4E28-B95F-A40305C61705}" srcOrd="2" destOrd="0" presId="urn:microsoft.com/office/officeart/2005/8/layout/list1"/>
    <dgm:cxn modelId="{656E6235-8E53-4D76-8043-18875B54C092}" type="presParOf" srcId="{B5799E42-97B6-4848-960E-5AE5698238C3}" destId="{DCAFB85F-E5CE-48A0-B429-FE6723218A9E}" srcOrd="3" destOrd="0" presId="urn:microsoft.com/office/officeart/2005/8/layout/list1"/>
    <dgm:cxn modelId="{893AE0E3-33B3-4670-9AF5-DFB097016956}" type="presParOf" srcId="{B5799E42-97B6-4848-960E-5AE5698238C3}" destId="{6AB57409-6E12-4DD9-B7BF-58D28DC18E42}" srcOrd="4" destOrd="0" presId="urn:microsoft.com/office/officeart/2005/8/layout/list1"/>
    <dgm:cxn modelId="{F7242610-E5CB-4578-A266-B4D9BEAF9810}" type="presParOf" srcId="{6AB57409-6E12-4DD9-B7BF-58D28DC18E42}" destId="{9E35DE00-49C6-476D-AC36-370D4C980180}" srcOrd="0" destOrd="0" presId="urn:microsoft.com/office/officeart/2005/8/layout/list1"/>
    <dgm:cxn modelId="{25FA9531-A61D-4AC2-AB9B-D0D083EBECD8}" type="presParOf" srcId="{6AB57409-6E12-4DD9-B7BF-58D28DC18E42}" destId="{0910BF3F-D0B1-42F0-9AF0-1F5D7E821354}" srcOrd="1" destOrd="0" presId="urn:microsoft.com/office/officeart/2005/8/layout/list1"/>
    <dgm:cxn modelId="{2E103E19-1B0F-44A7-B180-DBAB05341A3E}" type="presParOf" srcId="{B5799E42-97B6-4848-960E-5AE5698238C3}" destId="{DE255787-25F8-4CEC-A35A-289CA7E6941F}" srcOrd="5" destOrd="0" presId="urn:microsoft.com/office/officeart/2005/8/layout/list1"/>
    <dgm:cxn modelId="{08F0AC8F-0672-44CF-98C6-CD43FA1A9318}" type="presParOf" srcId="{B5799E42-97B6-4848-960E-5AE5698238C3}" destId="{B8D5FC5B-640D-4509-A5D6-35E734D8B42D}" srcOrd="6" destOrd="0" presId="urn:microsoft.com/office/officeart/2005/8/layout/list1"/>
    <dgm:cxn modelId="{4070CE68-A218-4177-B28A-A492C876FEFF}" type="presParOf" srcId="{B5799E42-97B6-4848-960E-5AE5698238C3}" destId="{61E5A343-FD05-46C2-8791-087A9470E10B}" srcOrd="7" destOrd="0" presId="urn:microsoft.com/office/officeart/2005/8/layout/list1"/>
    <dgm:cxn modelId="{95893933-BAD1-4205-A5CE-05D1B1DCCE5A}" type="presParOf" srcId="{B5799E42-97B6-4848-960E-5AE5698238C3}" destId="{37743ED1-7CE9-4E81-9F4D-ABBC4CA9CFAC}" srcOrd="8" destOrd="0" presId="urn:microsoft.com/office/officeart/2005/8/layout/list1"/>
    <dgm:cxn modelId="{41CBF4A0-B0E7-45A6-9F3C-84880561C5E1}" type="presParOf" srcId="{37743ED1-7CE9-4E81-9F4D-ABBC4CA9CFAC}" destId="{C1B47B87-C4D8-4C78-A97C-B0F517DD8F6A}" srcOrd="0" destOrd="0" presId="urn:microsoft.com/office/officeart/2005/8/layout/list1"/>
    <dgm:cxn modelId="{940B4899-4C5E-4134-B5D3-FF698D8C5C6D}" type="presParOf" srcId="{37743ED1-7CE9-4E81-9F4D-ABBC4CA9CFAC}" destId="{62EEC345-AAC4-4394-98F0-31769BCE509A}" srcOrd="1" destOrd="0" presId="urn:microsoft.com/office/officeart/2005/8/layout/list1"/>
    <dgm:cxn modelId="{D4127388-7AA2-4E4A-99B4-3D84A5272EF3}" type="presParOf" srcId="{B5799E42-97B6-4848-960E-5AE5698238C3}" destId="{9E3A9629-1A10-4641-8449-0686C9C38D47}" srcOrd="9" destOrd="0" presId="urn:microsoft.com/office/officeart/2005/8/layout/list1"/>
    <dgm:cxn modelId="{C8149371-31B0-4459-A22E-9036A671CD23}" type="presParOf" srcId="{B5799E42-97B6-4848-960E-5AE5698238C3}" destId="{97B80A62-49C7-4029-A434-6D52AD4F191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837DB-49EB-4674-A586-AF1F21C8D6C0}">
      <dsp:nvSpPr>
        <dsp:cNvPr id="0" name=""/>
        <dsp:cNvSpPr/>
      </dsp:nvSpPr>
      <dsp:spPr>
        <a:xfrm>
          <a:off x="1124" y="0"/>
          <a:ext cx="2923806" cy="53908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Энергетическая</a:t>
          </a:r>
        </a:p>
      </dsp:txBody>
      <dsp:txXfrm>
        <a:off x="1124" y="0"/>
        <a:ext cx="2923806" cy="1617259"/>
      </dsp:txXfrm>
    </dsp:sp>
    <dsp:sp modelId="{EA44DA09-AF5C-429F-A149-9758AB10F7A7}">
      <dsp:nvSpPr>
        <dsp:cNvPr id="0" name=""/>
        <dsp:cNvSpPr/>
      </dsp:nvSpPr>
      <dsp:spPr>
        <a:xfrm>
          <a:off x="293505" y="1617259"/>
          <a:ext cx="2339045" cy="3504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Поступление энергии, необходимой для восполнения энергозатраты организма в покое и при любой нагрузке</a:t>
          </a:r>
        </a:p>
      </dsp:txBody>
      <dsp:txXfrm>
        <a:off x="362013" y="1685767"/>
        <a:ext cx="2202029" cy="3367046"/>
      </dsp:txXfrm>
    </dsp:sp>
    <dsp:sp modelId="{FB6BEB2D-C112-43C1-9A3A-302F619F2176}">
      <dsp:nvSpPr>
        <dsp:cNvPr id="0" name=""/>
        <dsp:cNvSpPr/>
      </dsp:nvSpPr>
      <dsp:spPr>
        <a:xfrm>
          <a:off x="3144216" y="0"/>
          <a:ext cx="2923806" cy="53908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Пластическая</a:t>
          </a:r>
        </a:p>
      </dsp:txBody>
      <dsp:txXfrm>
        <a:off x="3144216" y="0"/>
        <a:ext cx="2923806" cy="1617259"/>
      </dsp:txXfrm>
    </dsp:sp>
    <dsp:sp modelId="{E098B530-9F3D-4399-9283-6C94FE15B4F7}">
      <dsp:nvSpPr>
        <dsp:cNvPr id="0" name=""/>
        <dsp:cNvSpPr/>
      </dsp:nvSpPr>
      <dsp:spPr>
        <a:xfrm>
          <a:off x="3436596" y="1617259"/>
          <a:ext cx="2339045" cy="3504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Обеспечение развития и непрерывного обновления клеток и тканей</a:t>
          </a:r>
        </a:p>
      </dsp:txBody>
      <dsp:txXfrm>
        <a:off x="3505104" y="1685767"/>
        <a:ext cx="2202029" cy="3367046"/>
      </dsp:txXfrm>
    </dsp:sp>
    <dsp:sp modelId="{7C456D42-83E0-46B2-B971-1DE74206654F}">
      <dsp:nvSpPr>
        <dsp:cNvPr id="0" name=""/>
        <dsp:cNvSpPr/>
      </dsp:nvSpPr>
      <dsp:spPr>
        <a:xfrm>
          <a:off x="6287308" y="0"/>
          <a:ext cx="2923806" cy="53908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Регулирующая</a:t>
          </a:r>
        </a:p>
      </dsp:txBody>
      <dsp:txXfrm>
        <a:off x="6287308" y="0"/>
        <a:ext cx="2923806" cy="1617259"/>
      </dsp:txXfrm>
    </dsp:sp>
    <dsp:sp modelId="{801BDE8A-5F37-4422-ADEA-9E0CA7820DA6}">
      <dsp:nvSpPr>
        <dsp:cNvPr id="0" name=""/>
        <dsp:cNvSpPr/>
      </dsp:nvSpPr>
      <dsp:spPr>
        <a:xfrm>
          <a:off x="6579688" y="1617259"/>
          <a:ext cx="2339045" cy="3504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Доставка в организм веществ, необходимых для образования ферментов, гормонов и других регуляторов обменных процессов</a:t>
          </a:r>
        </a:p>
      </dsp:txBody>
      <dsp:txXfrm>
        <a:off x="6648196" y="1685767"/>
        <a:ext cx="2202029" cy="3367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32165-DFF9-4E28-B95F-A40305C61705}">
      <dsp:nvSpPr>
        <dsp:cNvPr id="0" name=""/>
        <dsp:cNvSpPr/>
      </dsp:nvSpPr>
      <dsp:spPr>
        <a:xfrm>
          <a:off x="0" y="565994"/>
          <a:ext cx="700888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69D72-D24B-4FD1-A3F5-76B2B3140C62}">
      <dsp:nvSpPr>
        <dsp:cNvPr id="0" name=""/>
        <dsp:cNvSpPr/>
      </dsp:nvSpPr>
      <dsp:spPr>
        <a:xfrm>
          <a:off x="350444" y="49394"/>
          <a:ext cx="4906218" cy="10332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43" tIns="0" rIns="185443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Умеренность</a:t>
          </a:r>
        </a:p>
      </dsp:txBody>
      <dsp:txXfrm>
        <a:off x="400881" y="99831"/>
        <a:ext cx="4805344" cy="932326"/>
      </dsp:txXfrm>
    </dsp:sp>
    <dsp:sp modelId="{B8D5FC5B-640D-4509-A5D6-35E734D8B42D}">
      <dsp:nvSpPr>
        <dsp:cNvPr id="0" name=""/>
        <dsp:cNvSpPr/>
      </dsp:nvSpPr>
      <dsp:spPr>
        <a:xfrm>
          <a:off x="0" y="2153594"/>
          <a:ext cx="700888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0BF3F-D0B1-42F0-9AF0-1F5D7E821354}">
      <dsp:nvSpPr>
        <dsp:cNvPr id="0" name=""/>
        <dsp:cNvSpPr/>
      </dsp:nvSpPr>
      <dsp:spPr>
        <a:xfrm>
          <a:off x="350444" y="1636994"/>
          <a:ext cx="4906218" cy="10332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43" tIns="0" rIns="185443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Разнообразие</a:t>
          </a:r>
        </a:p>
      </dsp:txBody>
      <dsp:txXfrm>
        <a:off x="400881" y="1687431"/>
        <a:ext cx="4805344" cy="932326"/>
      </dsp:txXfrm>
    </dsp:sp>
    <dsp:sp modelId="{97B80A62-49C7-4029-A434-6D52AD4F1911}">
      <dsp:nvSpPr>
        <dsp:cNvPr id="0" name=""/>
        <dsp:cNvSpPr/>
      </dsp:nvSpPr>
      <dsp:spPr>
        <a:xfrm>
          <a:off x="0" y="3741194"/>
          <a:ext cx="700888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EC345-AAC4-4394-98F0-31769BCE509A}">
      <dsp:nvSpPr>
        <dsp:cNvPr id="0" name=""/>
        <dsp:cNvSpPr/>
      </dsp:nvSpPr>
      <dsp:spPr>
        <a:xfrm>
          <a:off x="350444" y="3224594"/>
          <a:ext cx="4906218" cy="103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atMod val="103000"/>
                <a:lumMod val="102000"/>
                <a:tint val="94000"/>
              </a:schemeClr>
            </a:gs>
            <a:gs pos="100000">
              <a:schemeClr val="accent1">
                <a:alpha val="90000"/>
                <a:hueOff val="0"/>
                <a:satOff val="0"/>
                <a:alphaOff val="-40000"/>
                <a:satMod val="120000"/>
                <a:shade val="78000"/>
                <a:lumMod val="66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43" tIns="0" rIns="185443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Режим приема пищи</a:t>
          </a:r>
        </a:p>
      </dsp:txBody>
      <dsp:txXfrm>
        <a:off x="400881" y="3275031"/>
        <a:ext cx="4805344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9E6C3-9E10-4872-A083-F7EBD084495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FDD15-FB11-4609-A0F3-195880A40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FDD15-FB11-4609-A0F3-195880A4029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9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FDD15-FB11-4609-A0F3-195880A4029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8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8AAF-BE0B-491F-8AA6-0F11ECA08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5A1298-CAFE-4621-BFFA-BDFCCABC7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E2E78E-348E-4748-BA1D-B6E1BB58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3E5935-5420-4A97-8010-88AD4E85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CB8275-589B-45CF-9FF2-2D593FFA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2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4F6FB-DFF4-4373-B8B5-F83D32A3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693F59-CA5F-4239-A0F8-4B2118FF3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D7C38-C18D-4740-A7EA-ABF2D7BF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E82857-C070-4DC8-B0E1-9829DD8D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9C1CE9-E4C7-4AF8-A2ED-28B8FBA5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4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1C3CD6-639A-49CE-86D3-616C1BDD95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FCF044-527C-4A8D-B5F8-89C167567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5FF98-EDB8-4B10-9B47-61149EEB7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9366C-6F80-412C-952F-3D94D867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DC5851-6BF5-467F-8599-CBBCF242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75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9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7F8E2-D18B-43B6-BE22-71AC15C6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131107-B231-4493-8BFC-2F339FC5A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6F51C-1D32-4D4A-BD6A-4CFA0A0B0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E2EAE-1ED4-4DE0-95D5-C070544D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0CF65A-D0CF-491D-837B-36ED2937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4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8E44E-D470-492B-BE57-040EF47A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60B7FF-5CAE-486D-9A6C-7478D806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C65266-E777-47A4-9FA8-80AC7993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4A570-7DB4-448B-AE4C-B813B698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82D5FE-2FFB-4C65-88C5-F344671F8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4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9493E-6DD0-4F04-8DE0-7B69977B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3FEE74-5DB9-493D-A8DE-F377F78C4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082591-8549-4F59-8E98-B4F2615B2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AA96D2-2F92-427F-B4B6-51A0F3E0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4597A-1699-4D6D-A2AA-847F4E3F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654883-62B9-4E1D-8145-E11BCC53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1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9E548-C031-408D-A960-BB6772B5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D713D9-09EA-4F23-8753-B081D066C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1B32A4-E32A-4A5C-82FD-879F3D1EF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E29AE1-7906-428B-BCF5-31198D201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3465B3-ED84-4CA3-9CC0-5FC65FE72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09DB6D-1BE2-4742-8EBF-123F5FD1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CAA725-6EC0-4CBC-8BA9-7F99FF00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CC7572-9456-4045-817F-AC8A6091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8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82EE3-973D-4309-AFC5-E0AE921CD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C34049-619E-4D9B-AA03-33BFE7B9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751C2B-1C94-4193-8779-1C3E2A79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2904A1-8F12-4C1F-B22F-6D462930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6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0A3444-DEF8-438F-B6D3-96B00032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4F4A54-2063-4E9B-87D3-8E0023B7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54B1A5-91EA-479B-BB17-593778B6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5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57470-16CC-44D5-9EBA-331160CE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766366-2C63-47C0-B4DD-95F9D87F2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46B2E7-845A-4EBB-8CD7-BFBCF8D9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E47927-A909-4F02-B188-60C5E2A3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5D9BBC-E560-430D-9D3A-BDFC850B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ABF91-5D5C-41B3-9774-5483CE45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7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BBDFB-984B-4187-B5D0-221645F2E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321D32-552F-4119-A2BF-70CFF4EEC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CF7A73-62FD-420D-AAAF-B152F4678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3DA86-25B2-47E9-B8BB-90EF3784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EFA7CC-D30A-4E2C-A645-E4FC2443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0AC612-E374-47E8-BC5C-82D9CDCC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5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ED9B9-6F04-4AEA-83DD-A7E3EDB6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44AEE0-7C57-4979-8BCE-E11F0D305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8FB2DC-74DC-4B2B-A5D0-821FF7273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EA2E1-F5D1-40F5-BC93-80EA53571AC8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5E6CD-B6C2-487B-AC7D-57AEC0377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2B2A6A-7AD3-4A0D-8442-A1299CEA9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3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  <p:sldLayoutId id="21474844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g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12" Type="http://schemas.openxmlformats.org/officeDocument/2006/relationships/image" Target="../media/image37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5" Type="http://schemas.openxmlformats.org/officeDocument/2006/relationships/image" Target="../media/image40.jpg"/><Relationship Id="rId10" Type="http://schemas.openxmlformats.org/officeDocument/2006/relationships/image" Target="../media/image35.jp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bin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770DC-85A0-4120-A6AE-6112928199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 здоровом и правильном питании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C3A724-09AC-43C4-83E4-02FCD6772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022166"/>
            <a:ext cx="8915399" cy="881496"/>
          </a:xfrm>
        </p:spPr>
        <p:txBody>
          <a:bodyPr/>
          <a:lstStyle/>
          <a:p>
            <a:r>
              <a:rPr lang="ru-RU" dirty="0"/>
              <a:t>ГБУЗ НО «Нижегородский областной центр общественного здоровья и медицинской профилактики»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FD0049-B031-46D1-A13B-CA6AD1C1BE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5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A7199-F319-4800-9524-2B6C2E05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2" y="465028"/>
            <a:ext cx="5882185" cy="1894354"/>
          </a:xfrm>
        </p:spPr>
        <p:txBody>
          <a:bodyPr>
            <a:normAutofit/>
          </a:bodyPr>
          <a:lstStyle/>
          <a:p>
            <a:pPr algn="r"/>
            <a:r>
              <a:rPr lang="ru-RU" sz="4000" dirty="0"/>
              <a:t>Как рассчитать калорийность суточного рациона?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54F291-051A-4DE9-B87A-0EFFF1844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7290" y="2226141"/>
            <a:ext cx="9526137" cy="463185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Для женщин от 18 до 30 лет (0,062 х вес в кг + 2,036) х 240 х КФА;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Для женщин от 31 до 60 лет (0,034 х вес в кг + 3,538) х 240 х КФА;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Для женщин старше 60 лет (0,038 х вес в кг + 2,755) × 240 х КФА;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Для мужчин от 18 до 30 лет (0,063 х вес тела в кг + 2,896) х 240 х КФА;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Для мужчин от 31 до 60 лет (0,484 х вес тела в кг + 3,653) х 240 х КФА;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Для мужчин старше 60 лет (0,491 х вес тела в кг + 2,459) х 240 х КФА.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Где КФА – коэффициент физической активности:</a:t>
            </a:r>
          </a:p>
          <a:p>
            <a:r>
              <a:rPr lang="ru-RU" sz="2400" dirty="0">
                <a:solidFill>
                  <a:schemeClr val="tx1"/>
                </a:solidFill>
              </a:rPr>
              <a:t>1 – низкая;    1,3 – средняя;   1,5 – высокая.</a:t>
            </a:r>
          </a:p>
          <a:p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534A09-8F15-4688-A911-789E17EB7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29" y="598268"/>
            <a:ext cx="2441810" cy="16278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69CC88-5691-4CEA-8651-66DCA6CCC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9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C6A6B-35F6-4626-8687-9AE97AC19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136" y="261117"/>
            <a:ext cx="9909743" cy="1034283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Второй принцип - Разнообразие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1C1C1-DFFD-48A6-8736-41591027E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1" y="1400370"/>
            <a:ext cx="8915399" cy="86506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Необходимо, чтобы химический состав суточного рациона питания соответствовал его ежедневным физиологическим потребностям.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F688280-9A96-4F14-A423-D58164E25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803466"/>
              </p:ext>
            </p:extLst>
          </p:nvPr>
        </p:nvGraphicFramePr>
        <p:xfrm>
          <a:off x="6096000" y="2609243"/>
          <a:ext cx="5770880" cy="398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4E8627-691E-49AE-A3E9-D81A317CFF1D}"/>
              </a:ext>
            </a:extLst>
          </p:cNvPr>
          <p:cNvSpPr/>
          <p:nvPr/>
        </p:nvSpPr>
        <p:spPr>
          <a:xfrm>
            <a:off x="2163003" y="5297400"/>
            <a:ext cx="23667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Б     Ж    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84391-D2AA-48E7-95BB-7D81B468790D}"/>
              </a:ext>
            </a:extLst>
          </p:cNvPr>
          <p:cNvSpPr txBox="1"/>
          <p:nvPr/>
        </p:nvSpPr>
        <p:spPr>
          <a:xfrm>
            <a:off x="2290541" y="4707374"/>
            <a:ext cx="3039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1 : 1,2 :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B8DA5A-B85F-4F2B-8D97-FDD4F89DFAFD}"/>
              </a:ext>
            </a:extLst>
          </p:cNvPr>
          <p:cNvSpPr txBox="1"/>
          <p:nvPr/>
        </p:nvSpPr>
        <p:spPr>
          <a:xfrm>
            <a:off x="2290541" y="2609243"/>
            <a:ext cx="3706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Белки (1 г – 4 ккал энергии)</a:t>
            </a:r>
          </a:p>
          <a:p>
            <a:r>
              <a:rPr lang="ru-RU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Жиры (1 г – 9 ккал)</a:t>
            </a:r>
          </a:p>
          <a:p>
            <a:r>
              <a:rPr lang="ru-RU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Углеводы (1 г – 4 ккал)</a:t>
            </a:r>
          </a:p>
          <a:p>
            <a:r>
              <a:rPr lang="ru-RU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Витамины</a:t>
            </a:r>
          </a:p>
          <a:p>
            <a:r>
              <a:rPr lang="ru-RU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Минералы</a:t>
            </a:r>
          </a:p>
          <a:p>
            <a:r>
              <a:rPr lang="ru-RU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Вода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F76734-E545-4769-8FDC-E12B59455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83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C7EAC-A037-4ED6-872A-9DDDDD11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286" y="250435"/>
            <a:ext cx="3506788" cy="838200"/>
          </a:xfrm>
        </p:spPr>
        <p:txBody>
          <a:bodyPr/>
          <a:lstStyle/>
          <a:p>
            <a:r>
              <a:rPr lang="ru-RU" dirty="0"/>
              <a:t>Белки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45EF9B-AB66-4FB3-BA5D-5AA7C649B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8379" y="1859280"/>
            <a:ext cx="8779828" cy="499872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За что отвечают белки в организме?</a:t>
            </a:r>
          </a:p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•	Ускоряют химические процессы в организме– белки-ферменты</a:t>
            </a:r>
          </a:p>
          <a:p>
            <a:r>
              <a:rPr lang="ru-RU" sz="2400" dirty="0">
                <a:solidFill>
                  <a:schemeClr val="tx1"/>
                </a:solidFill>
              </a:rPr>
              <a:t>•	Доставляют кислород к клеткам и обратно углекислый газ к легким – белок гемоглобин</a:t>
            </a:r>
          </a:p>
          <a:p>
            <a:r>
              <a:rPr lang="ru-RU" sz="2400" dirty="0">
                <a:solidFill>
                  <a:schemeClr val="tx1"/>
                </a:solidFill>
              </a:rPr>
              <a:t>•	В составе гормонов регулируют химические процессы – инсулин, соматотропин, глюкагон</a:t>
            </a:r>
          </a:p>
          <a:p>
            <a:r>
              <a:rPr lang="ru-RU" sz="2400" dirty="0">
                <a:solidFill>
                  <a:schemeClr val="tx1"/>
                </a:solidFill>
              </a:rPr>
              <a:t>•	Защищают от бактерий, вирусов – в ответ на вторжение патогенов в организме вырабатываются иммуноглобулины – антитела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•	Обеспечивают химическую защиту – связывают токсины.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•	Формируют «каркас» клетки – придают ей форму.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640C2C-972C-4E9F-BC01-DA7FD9E8B1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6"/>
          <a:stretch/>
        </p:blipFill>
        <p:spPr>
          <a:xfrm>
            <a:off x="7560981" y="137159"/>
            <a:ext cx="3199106" cy="22346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8D30C3-BA1B-40B4-ADC3-4A5DE9770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8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DE93D-641E-4359-B287-53830C87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043" y="374271"/>
            <a:ext cx="5394960" cy="762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Аминокислоты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E926A-A985-4700-BDD4-E6E042624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6652" y="5288340"/>
            <a:ext cx="9858691" cy="156966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Суточная потребность в белке (г/кг рекомендуемой массы тела):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■ 3-5 лет – 3 г,   ■ 5-7 лет – 2 г,   ■ 7-21 год - 1,5 г,   ■ взрослые – 1 г,   ■ пожилые - 0,8 г.</a:t>
            </a: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76614-E148-447B-944F-62D2A2443E9F}"/>
              </a:ext>
            </a:extLst>
          </p:cNvPr>
          <p:cNvSpPr txBox="1"/>
          <p:nvPr/>
        </p:nvSpPr>
        <p:spPr>
          <a:xfrm>
            <a:off x="2172283" y="3029234"/>
            <a:ext cx="7650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Оптимальное соотношение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животных</a:t>
            </a:r>
            <a:r>
              <a:rPr lang="ru-RU" sz="2400" dirty="0">
                <a:solidFill>
                  <a:schemeClr val="tx1"/>
                </a:solidFill>
              </a:rPr>
              <a:t> и </a:t>
            </a:r>
            <a:r>
              <a:rPr lang="ru-RU" sz="2400" b="1" dirty="0">
                <a:solidFill>
                  <a:schemeClr val="tx1"/>
                </a:solidFill>
              </a:rPr>
              <a:t>растительных</a:t>
            </a:r>
            <a:endParaRPr lang="ru-RU" sz="2400" b="1" dirty="0"/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белков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C1B914-7131-4E31-A0D4-AE51F78126A3}"/>
              </a:ext>
            </a:extLst>
          </p:cNvPr>
          <p:cNvSpPr/>
          <p:nvPr/>
        </p:nvSpPr>
        <p:spPr>
          <a:xfrm>
            <a:off x="5473871" y="4435786"/>
            <a:ext cx="12442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55:45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7FDFC-A661-40D2-85E5-FA7CB39D2B74}"/>
              </a:ext>
            </a:extLst>
          </p:cNvPr>
          <p:cNvSpPr txBox="1"/>
          <p:nvPr/>
        </p:nvSpPr>
        <p:spPr>
          <a:xfrm>
            <a:off x="7110044" y="1486187"/>
            <a:ext cx="47068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Незаменимые</a:t>
            </a:r>
          </a:p>
          <a:p>
            <a:r>
              <a:rPr lang="ru-RU" sz="2400" dirty="0"/>
              <a:t>(получаемые только с пищей;</a:t>
            </a:r>
          </a:p>
          <a:p>
            <a:r>
              <a:rPr lang="ru-RU" sz="2400" dirty="0"/>
              <a:t>содержатся в белках</a:t>
            </a:r>
          </a:p>
          <a:p>
            <a:r>
              <a:rPr lang="ru-RU" sz="2400" dirty="0"/>
              <a:t>животного происхождения)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375D8-E3C4-49B5-B5E2-5846E7595358}"/>
              </a:ext>
            </a:extLst>
          </p:cNvPr>
          <p:cNvSpPr txBox="1"/>
          <p:nvPr/>
        </p:nvSpPr>
        <p:spPr>
          <a:xfrm>
            <a:off x="675246" y="1562016"/>
            <a:ext cx="4285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Заменимые</a:t>
            </a:r>
          </a:p>
          <a:p>
            <a:pPr algn="r"/>
            <a:r>
              <a:rPr lang="ru-RU" sz="2400" dirty="0"/>
              <a:t>(воспроизводятся организмом)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C8CB924-8E8D-4139-914B-85044AC8544C}"/>
              </a:ext>
            </a:extLst>
          </p:cNvPr>
          <p:cNvCxnSpPr/>
          <p:nvPr/>
        </p:nvCxnSpPr>
        <p:spPr>
          <a:xfrm>
            <a:off x="7110044" y="1136271"/>
            <a:ext cx="548639" cy="425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D5A599B-9832-484F-94E7-1455EE6AE2CA}"/>
              </a:ext>
            </a:extLst>
          </p:cNvPr>
          <p:cNvCxnSpPr>
            <a:cxnSpLocks/>
          </p:cNvCxnSpPr>
          <p:nvPr/>
        </p:nvCxnSpPr>
        <p:spPr>
          <a:xfrm flipH="1">
            <a:off x="4412564" y="1136271"/>
            <a:ext cx="548639" cy="425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5C48E6-32A6-4A4D-BB8A-D56735B58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9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A9091-AA94-496C-A22A-8BBA21EB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301" y="341142"/>
            <a:ext cx="2790508" cy="731520"/>
          </a:xfrm>
        </p:spPr>
        <p:txBody>
          <a:bodyPr>
            <a:normAutofit fontScale="90000"/>
          </a:bodyPr>
          <a:lstStyle/>
          <a:p>
            <a:r>
              <a:rPr lang="ru-RU" dirty="0"/>
              <a:t>Жиры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30C9C8-72A0-4885-8C1A-F97E03409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4301" y="1575582"/>
            <a:ext cx="8915399" cy="499872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Для чего организму жиры?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•	Формируют клеточные мембраны – оболочки</a:t>
            </a:r>
          </a:p>
          <a:p>
            <a:r>
              <a:rPr lang="ru-RU" sz="2400" dirty="0">
                <a:solidFill>
                  <a:schemeClr val="tx1"/>
                </a:solidFill>
              </a:rPr>
              <a:t>•	Основную часть энергии – до 30% - организм получает из жиров</a:t>
            </a:r>
          </a:p>
          <a:p>
            <a:r>
              <a:rPr lang="ru-RU" sz="2400" dirty="0">
                <a:solidFill>
                  <a:schemeClr val="tx1"/>
                </a:solidFill>
              </a:rPr>
              <a:t>•	Участвуют в синтезе гормонов – эстрогены</a:t>
            </a:r>
          </a:p>
          <a:p>
            <a:r>
              <a:rPr lang="ru-RU" sz="2400" dirty="0">
                <a:solidFill>
                  <a:schemeClr val="tx1"/>
                </a:solidFill>
              </a:rPr>
              <a:t>•	Помогают усваивать жирорастворимые витамины К, Е, D, 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•	Обеспечивают здоровье сердца, мозга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•	Участвуют в поддержании баланса «плохого» и «хорошего» холестерина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•	Жиры – источник незаменимых кислот – линолевой и линоленовой, которые не синтезируются в нашем организме.</a:t>
            </a:r>
          </a:p>
          <a:p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95AC6C-AFFC-470E-9503-EF2C8502C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70" y="341142"/>
            <a:ext cx="3703320" cy="1733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EB586D-704A-42EC-B527-D439EFD8B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75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55798-35D1-4561-A78C-4BEC836D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222" y="-112542"/>
            <a:ext cx="4299268" cy="868680"/>
          </a:xfrm>
        </p:spPr>
        <p:txBody>
          <a:bodyPr>
            <a:normAutofit/>
          </a:bodyPr>
          <a:lstStyle/>
          <a:p>
            <a:r>
              <a:rPr lang="ru-RU" dirty="0"/>
              <a:t>Виды жиров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D8348F-65DC-4BD7-92B9-FB7EE4719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76775"/>
            <a:ext cx="9678573" cy="630584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Насыщенные жир</a:t>
            </a:r>
            <a:r>
              <a:rPr lang="ru-RU" sz="2000" dirty="0">
                <a:solidFill>
                  <a:schemeClr val="tx1"/>
                </a:solidFill>
              </a:rPr>
              <a:t>– вещества животного происхождения, могут синтезироваться в организме человека. При комнатной температуре - твердые.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Излишки ведут к появлению большого количества холестерина и развитию атеросклероза.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Красное мясо, молоко, сыр, сливочное масло, сало, колбасы.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Ненасыщенные жиры </a:t>
            </a:r>
            <a:r>
              <a:rPr lang="ru-RU" sz="2000" dirty="0">
                <a:solidFill>
                  <a:schemeClr val="tx1"/>
                </a:solidFill>
              </a:rPr>
              <a:t>– вещества растительного происхождения. При комнатной температуре – жидкие (масла).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Авокадо, оливки, арахис, миндаль, фундук.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Полиненасыщенные жиры (омега-3, омега-6, омега-9-ПНЖК).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Способствуют синтезу «хорошего» холестерина, препятствуют появлению атеросклероза, улучшают состояние костей, зубов, кожи;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Не синтезируются в человеческом организме.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Некоторые растительные масла (льняное, соевое, горчичное), грецкий орех, жирная рыба (лосось, тунец, скумбрия, сельдь)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chemeClr val="tx1"/>
                </a:solidFill>
              </a:rPr>
              <a:t>Трансжиры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– получаются в результате промышленной обработки ненасыщенных (растительных) жиров.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Увеличивают срок годности, улучшают внешний вид продуктов. Опасны для сердца и сосудов, т.к. способствуют развитию атеросклероза.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185E49-5AC3-4268-B8F8-DDCC06051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547" y="756138"/>
            <a:ext cx="1828800" cy="1344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CD5D10-C93A-4139-A31F-379E63CD8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547" y="2223903"/>
            <a:ext cx="1828800" cy="12184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ABA894-12FA-4D30-A5F7-D21D1CA23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547" y="3611123"/>
            <a:ext cx="1828800" cy="12198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D833F1-1E3D-4FC1-BE45-CAE84F3DC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547" y="5010265"/>
            <a:ext cx="1828800" cy="12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36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B0BDA-0CE1-4937-84F7-CE023018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054" y="0"/>
            <a:ext cx="8029891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/>
              <a:t>Трансжиры</a:t>
            </a:r>
            <a:r>
              <a:rPr lang="ru-RU" sz="4000" dirty="0"/>
              <a:t> на нашем столе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EC605A-7DDB-416A-898B-04D69AA41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7925" y="1280161"/>
            <a:ext cx="7194075" cy="5318759"/>
          </a:xfrm>
        </p:spPr>
        <p:txBody>
          <a:bodyPr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Жареные продукты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Фастфуд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Выпечка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Полуфабрикаты – котлеты, пельмени, пицца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Молочные продукты с заменителем молочного жира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Шоколад и глазированные им продукты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Ореховая паста, конфеты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Лапша быстрого приготовления, бульонные кубики, быстрые супы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Майонез, сырный соус и другие быстрые заправки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Маргарин, </a:t>
            </a:r>
            <a:r>
              <a:rPr lang="ru-RU" sz="2400" dirty="0" err="1">
                <a:solidFill>
                  <a:schemeClr val="tx1"/>
                </a:solidFill>
              </a:rPr>
              <a:t>фритюрные</a:t>
            </a:r>
            <a:r>
              <a:rPr lang="ru-RU" sz="2400" dirty="0">
                <a:solidFill>
                  <a:schemeClr val="tx1"/>
                </a:solidFill>
              </a:rPr>
              <a:t> жиры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Попкорн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532AC6-15DE-4021-AA60-B390D8EE5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8" r="66036" b="-1"/>
          <a:stretch/>
        </p:blipFill>
        <p:spPr>
          <a:xfrm>
            <a:off x="2081054" y="1402080"/>
            <a:ext cx="3259719" cy="53187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86CFC6-619D-46F8-862D-2FFEA4B8B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B5B3C-88A4-4D3D-B29F-4CD89DF2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648" y="137160"/>
            <a:ext cx="8915399" cy="1188720"/>
          </a:xfrm>
        </p:spPr>
        <p:txBody>
          <a:bodyPr>
            <a:normAutofit/>
          </a:bodyPr>
          <a:lstStyle/>
          <a:p>
            <a:r>
              <a:rPr lang="ru-RU" sz="4400" dirty="0"/>
              <a:t>Суточная потребность в жирах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6CC34F-E552-431B-B672-38F2B94C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3366" y="1798320"/>
            <a:ext cx="6585268" cy="492252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около 1 г на рекомендуемую массу тела.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400" dirty="0">
                <a:solidFill>
                  <a:schemeClr val="tx1"/>
                </a:solidFill>
              </a:rPr>
              <a:t>Животные жиры должны составлять -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solidFill>
                  <a:schemeClr val="tx1"/>
                </a:solidFill>
              </a:rPr>
              <a:t>Растительные - </a:t>
            </a:r>
          </a:p>
          <a:p>
            <a:pPr>
              <a:lnSpc>
                <a:spcPct val="200000"/>
              </a:lnSpc>
            </a:pPr>
            <a:r>
              <a:rPr lang="ru-RU" sz="2400" dirty="0" err="1">
                <a:solidFill>
                  <a:schemeClr val="tx1"/>
                </a:solidFill>
              </a:rPr>
              <a:t>Трансжиры</a:t>
            </a:r>
            <a:r>
              <a:rPr lang="ru-RU" sz="2400" dirty="0">
                <a:solidFill>
                  <a:schemeClr val="tx1"/>
                </a:solidFill>
              </a:rPr>
              <a:t> -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solidFill>
                  <a:schemeClr val="tx1"/>
                </a:solidFill>
              </a:rPr>
              <a:t>от общих потребляемых жиров с продуктами</a:t>
            </a:r>
          </a:p>
          <a:p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C43AEE-33DF-4C11-9E53-BC90D1712527}"/>
              </a:ext>
            </a:extLst>
          </p:cNvPr>
          <p:cNvSpPr/>
          <p:nvPr/>
        </p:nvSpPr>
        <p:spPr>
          <a:xfrm>
            <a:off x="7934066" y="3426069"/>
            <a:ext cx="10983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30%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395B0C-4F83-4974-AE66-AD5FD2398722}"/>
              </a:ext>
            </a:extLst>
          </p:cNvPr>
          <p:cNvSpPr/>
          <p:nvPr/>
        </p:nvSpPr>
        <p:spPr>
          <a:xfrm>
            <a:off x="5227810" y="4259580"/>
            <a:ext cx="10983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  <a:r>
              <a:rPr lang="ru-RU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0%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AA699F-0B01-4B18-A256-56BACCCF3C82}"/>
              </a:ext>
            </a:extLst>
          </p:cNvPr>
          <p:cNvSpPr/>
          <p:nvPr/>
        </p:nvSpPr>
        <p:spPr>
          <a:xfrm>
            <a:off x="4596543" y="5197822"/>
            <a:ext cx="23609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Менее 1</a:t>
            </a:r>
            <a:r>
              <a:rPr lang="ru-RU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%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95582C-0C36-4DCA-A671-54B08E258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45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0F098-307F-4B39-A165-E47DB8E4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327" y="268806"/>
            <a:ext cx="6881343" cy="758719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Углеводы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3B8295-20BD-41A1-B17F-EC3BC817379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73861" y="1478481"/>
            <a:ext cx="4603135" cy="199072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dirty="0">
                <a:solidFill>
                  <a:schemeClr val="tx1"/>
                </a:solidFill>
              </a:rPr>
              <a:t>Простые </a:t>
            </a:r>
            <a:r>
              <a:rPr lang="ru-RU" sz="2000" dirty="0"/>
              <a:t>с</a:t>
            </a:r>
            <a:r>
              <a:rPr lang="ru-RU" sz="2000" dirty="0">
                <a:solidFill>
                  <a:schemeClr val="tx1"/>
                </a:solidFill>
              </a:rPr>
              <a:t>ахара: глюкоза, фруктоза, сахароза</a:t>
            </a:r>
          </a:p>
          <a:p>
            <a:pPr marL="0" indent="0" algn="r">
              <a:buNone/>
            </a:pPr>
            <a:r>
              <a:rPr lang="ru-RU" sz="2000" dirty="0">
                <a:solidFill>
                  <a:schemeClr val="tx1"/>
                </a:solidFill>
              </a:rPr>
              <a:t>Мёд, сахар, белый хлеб, шоколад, молочные продукты, фрукты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A4C90843-F7E8-463C-8544-218ADBA3DD07}"/>
              </a:ext>
            </a:extLst>
          </p:cNvPr>
          <p:cNvCxnSpPr>
            <a:cxnSpLocks/>
          </p:cNvCxnSpPr>
          <p:nvPr/>
        </p:nvCxnSpPr>
        <p:spPr>
          <a:xfrm flipH="1">
            <a:off x="4997031" y="1027525"/>
            <a:ext cx="548639" cy="425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C816630-A5DC-451B-8807-A8E6B9AF49F7}"/>
              </a:ext>
            </a:extLst>
          </p:cNvPr>
          <p:cNvCxnSpPr>
            <a:cxnSpLocks/>
          </p:cNvCxnSpPr>
          <p:nvPr/>
        </p:nvCxnSpPr>
        <p:spPr>
          <a:xfrm>
            <a:off x="6646332" y="1019789"/>
            <a:ext cx="548639" cy="425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322FF85-62B6-4848-93F4-2C45C7914EA0}"/>
              </a:ext>
            </a:extLst>
          </p:cNvPr>
          <p:cNvSpPr txBox="1"/>
          <p:nvPr/>
        </p:nvSpPr>
        <p:spPr>
          <a:xfrm>
            <a:off x="6250675" y="1453270"/>
            <a:ext cx="5406787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ru-RU" sz="2000" dirty="0"/>
              <a:t>Сложные –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ru-RU" sz="2000" dirty="0"/>
              <a:t>Молекулы сахара, связанные в длинные цепи: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ru-RU" sz="2000" dirty="0"/>
              <a:t>Крахмал, гликоген, целлюлоза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ru-RU" sz="2000" dirty="0"/>
              <a:t>Макароны из твердых сортов, картофель, крупы, фрукты, овощи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A95F73-5389-44AA-8354-E12FEEACC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" t="23094" r="55485" b="-267"/>
          <a:stretch/>
        </p:blipFill>
        <p:spPr>
          <a:xfrm>
            <a:off x="168700" y="3588118"/>
            <a:ext cx="2179973" cy="21501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FD32D1-D664-4ACF-B4B6-42C5D901C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98" y="3588118"/>
            <a:ext cx="2400841" cy="21543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EEA661-6440-4668-8D29-10CAF49A8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75" y="3591413"/>
            <a:ext cx="3223592" cy="21510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E26A1A-79F1-429E-8F89-7A5E06365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04" y="3588118"/>
            <a:ext cx="3223592" cy="21501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AA6B28-1769-4C2A-9778-C3036114633E}"/>
              </a:ext>
            </a:extLst>
          </p:cNvPr>
          <p:cNvSpPr txBox="1"/>
          <p:nvPr/>
        </p:nvSpPr>
        <p:spPr>
          <a:xfrm>
            <a:off x="534537" y="6047339"/>
            <a:ext cx="11122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50—60 % ежедневных калорий должны поступать из углеводов (то есть 250 - 400 г/сутки).</a:t>
            </a:r>
          </a:p>
          <a:p>
            <a:pPr algn="ctr"/>
            <a:r>
              <a:rPr lang="ru-RU" dirty="0"/>
              <a:t>Е</a:t>
            </a:r>
            <a:r>
              <a:rPr lang="ru-RU" dirty="0">
                <a:solidFill>
                  <a:schemeClr val="tx1"/>
                </a:solidFill>
              </a:rPr>
              <a:t>жедневное поступление углеводов - около 3 г/кг (для поддержания веса)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7FC0305-3126-4D1A-A9BC-31EBB7D057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70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E4445-1988-4718-BC2C-009ADFC8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8" y="253191"/>
            <a:ext cx="8915399" cy="918949"/>
          </a:xfrm>
        </p:spPr>
        <p:txBody>
          <a:bodyPr/>
          <a:lstStyle/>
          <a:p>
            <a:pPr algn="ctr"/>
            <a:r>
              <a:rPr lang="ru-RU" dirty="0"/>
              <a:t>Растительные волокна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DD0414-208C-4324-AE48-3A62BE8A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3430" y="1391818"/>
            <a:ext cx="4545134" cy="81845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Клетчатка + пектиновые вещества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F0BCB-8CA0-4895-96DB-4034EB86A0B9}"/>
              </a:ext>
            </a:extLst>
          </p:cNvPr>
          <p:cNvSpPr txBox="1"/>
          <p:nvPr/>
        </p:nvSpPr>
        <p:spPr>
          <a:xfrm>
            <a:off x="2919823" y="2656088"/>
            <a:ext cx="3834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Суточная потребность -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97EEF4-5FA2-4F2C-A030-3719779A59CC}"/>
              </a:ext>
            </a:extLst>
          </p:cNvPr>
          <p:cNvSpPr/>
          <p:nvPr/>
        </p:nvSpPr>
        <p:spPr>
          <a:xfrm>
            <a:off x="6520085" y="2563754"/>
            <a:ext cx="15263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25-30 г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7C31F5-CB26-4B07-97F5-42B28C0B5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59" y="3876325"/>
            <a:ext cx="3489278" cy="23261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EB2F6D-B250-43CF-A5FC-5DAEE1FC2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33" y="3876325"/>
            <a:ext cx="3960838" cy="23223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043E38-5F6B-4CD5-BE5B-951700699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5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89904-B28F-41AB-8D4C-1306A96C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322" y="0"/>
            <a:ext cx="8915399" cy="3643532"/>
          </a:xfrm>
        </p:spPr>
        <p:txBody>
          <a:bodyPr>
            <a:noAutofit/>
          </a:bodyPr>
          <a:lstStyle/>
          <a:p>
            <a:r>
              <a:rPr lang="ru-RU" sz="4000" dirty="0"/>
              <a:t>Здоровое питание — это питание, обеспечивающее рост, нормальное развитие и жизнедеятельность человека, способствующее укреплению его здоровья и профилактике заболеваний.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F4E402-BAB6-4158-A3C7-B57CA2260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5541809"/>
            <a:ext cx="8915399" cy="86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7A411B-DD29-4109-B2F5-0DCBD96D33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" b="8677"/>
          <a:stretch/>
        </p:blipFill>
        <p:spPr>
          <a:xfrm>
            <a:off x="190044" y="4237630"/>
            <a:ext cx="12001956" cy="26203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BD4953-B31F-4788-938B-90BBAB0F9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0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FB3C8-25E0-4429-8A1A-F208B2EF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996" y="238015"/>
            <a:ext cx="3105735" cy="850710"/>
          </a:xfrm>
        </p:spPr>
        <p:txBody>
          <a:bodyPr>
            <a:normAutofit/>
          </a:bodyPr>
          <a:lstStyle/>
          <a:p>
            <a:r>
              <a:rPr lang="ru-RU" dirty="0"/>
              <a:t>Витамины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F323CEC-7F3F-4B91-963C-597266702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409319"/>
              </p:ext>
            </p:extLst>
          </p:nvPr>
        </p:nvGraphicFramePr>
        <p:xfrm>
          <a:off x="3048000" y="1271013"/>
          <a:ext cx="8079728" cy="49667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7137">
                  <a:extLst>
                    <a:ext uri="{9D8B030D-6E8A-4147-A177-3AD203B41FA5}">
                      <a16:colId xmlns:a16="http://schemas.microsoft.com/office/drawing/2014/main" val="460503351"/>
                    </a:ext>
                  </a:extLst>
                </a:gridCol>
                <a:gridCol w="2951747">
                  <a:extLst>
                    <a:ext uri="{9D8B030D-6E8A-4147-A177-3AD203B41FA5}">
                      <a16:colId xmlns:a16="http://schemas.microsoft.com/office/drawing/2014/main" val="3191694980"/>
                    </a:ext>
                  </a:extLst>
                </a:gridCol>
                <a:gridCol w="3170844">
                  <a:extLst>
                    <a:ext uri="{9D8B030D-6E8A-4147-A177-3AD203B41FA5}">
                      <a16:colId xmlns:a16="http://schemas.microsoft.com/office/drawing/2014/main" val="782190887"/>
                    </a:ext>
                  </a:extLst>
                </a:gridCol>
              </a:tblGrid>
              <a:tr h="33668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Витамин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Гиповитаминоз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Гипервитаминоз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168404"/>
                  </a:ext>
                </a:extLst>
              </a:tr>
              <a:tr h="108751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«Куриная слепота», сухость кожи, выпадение волос, нарушение роста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Гиперкератоз, выпадение волос, головные боли, тошнота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3069402"/>
                  </a:ext>
                </a:extLst>
              </a:tr>
              <a:tr h="108751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Бери-бери, поражение ЦНС, атрофия мышц, бессонница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Аллергия (высыпания на коже, васкулиты)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453980"/>
                  </a:ext>
                </a:extLst>
              </a:tr>
              <a:tr h="108751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Цинга, подверженность инфекциям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Повреждения поджелудочной железы, почек, кожный зуд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696062"/>
                  </a:ext>
                </a:extLst>
              </a:tr>
              <a:tr h="13384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Нарушение роста, окостенения скелета, рахит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Вымывание </a:t>
                      </a:r>
                      <a:r>
                        <a:rPr lang="en-US" dirty="0"/>
                        <a:t>Ca</a:t>
                      </a:r>
                      <a:r>
                        <a:rPr lang="ru-RU" dirty="0"/>
                        <a:t> из костей, нарушение функции ЦНС, слабость, боли в суставах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9508576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C555B4-496C-41BA-9D39-849A824AB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7282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28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9256E-FADF-4491-BC7C-E4D7C99BB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904" y="38501"/>
            <a:ext cx="4004093" cy="898358"/>
          </a:xfrm>
        </p:spPr>
        <p:txBody>
          <a:bodyPr/>
          <a:lstStyle/>
          <a:p>
            <a:pPr algn="ctr"/>
            <a:r>
              <a:rPr lang="ru-RU" dirty="0"/>
              <a:t>Минералы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A75C6F6-3494-4312-9124-A9A766386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983365"/>
              </p:ext>
            </p:extLst>
          </p:nvPr>
        </p:nvGraphicFramePr>
        <p:xfrm>
          <a:off x="2123144" y="1035828"/>
          <a:ext cx="9879611" cy="54353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5133">
                  <a:extLst>
                    <a:ext uri="{9D8B030D-6E8A-4147-A177-3AD203B41FA5}">
                      <a16:colId xmlns:a16="http://schemas.microsoft.com/office/drawing/2014/main" val="1543775273"/>
                    </a:ext>
                  </a:extLst>
                </a:gridCol>
                <a:gridCol w="3938954">
                  <a:extLst>
                    <a:ext uri="{9D8B030D-6E8A-4147-A177-3AD203B41FA5}">
                      <a16:colId xmlns:a16="http://schemas.microsoft.com/office/drawing/2014/main" val="2040097667"/>
                    </a:ext>
                  </a:extLst>
                </a:gridCol>
                <a:gridCol w="4265524">
                  <a:extLst>
                    <a:ext uri="{9D8B030D-6E8A-4147-A177-3AD203B41FA5}">
                      <a16:colId xmlns:a16="http://schemas.microsoft.com/office/drawing/2014/main" val="3787045129"/>
                    </a:ext>
                  </a:extLst>
                </a:gridCol>
              </a:tblGrid>
              <a:tr h="6147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Минеральные вещества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Дефицит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Избыток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849194"/>
                  </a:ext>
                </a:extLst>
              </a:tr>
              <a:tr h="6147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Кальций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Боли в костях и мышцах, остеопороз, тусклость волос, воспаление десен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Уменьшение роста, угнетение функции щитовидной железы, метеоризмы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445729"/>
                  </a:ext>
                </a:extLst>
              </a:tr>
              <a:tr h="8735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Магний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Раздражительность, перепады давления, онемение рук, головные боли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Способствует возникновению мочекаменной болезни, циститу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072604"/>
                  </a:ext>
                </a:extLst>
              </a:tr>
              <a:tr h="6147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Железо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Синдром хронической усталости, зябкость, сухость кожи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Провоцирует образование опухолей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168236"/>
                  </a:ext>
                </a:extLst>
              </a:tr>
              <a:tr h="8735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Цинк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Нарушения вкусовой чувствительности и обоняния, снижение памяти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Ломкость и выпадение волос, расслаивание ногтей,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831802"/>
                  </a:ext>
                </a:extLst>
              </a:tr>
              <a:tr h="6147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Марганец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Астенизация</a:t>
                      </a:r>
                      <a:r>
                        <a:rPr lang="ru-RU" sz="1600" dirty="0"/>
                        <a:t>, поражение хрящевой ткани, остеопороз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Сонливость, депрессия, боль и атрофия мышц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2727"/>
                  </a:ext>
                </a:extLst>
              </a:tr>
              <a:tr h="6147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Селен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Поражения суставов, болезни кожи, волос, ногтей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Ухудшение работы мозга, ломкость ногтей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694114"/>
                  </a:ext>
                </a:extLst>
              </a:tr>
              <a:tr h="6147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Йод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Эндемический зоб, слабость, утомляемость, снижение памяти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Базедова болезнь, повышенная утомляемость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158936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2570B2-4448-4B85-9E22-6C679CE7F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44" y="0"/>
            <a:ext cx="1463040" cy="104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8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B11F6-7422-46FE-9B89-14A59D96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827" y="0"/>
            <a:ext cx="9371011" cy="1828800"/>
          </a:xfrm>
        </p:spPr>
        <p:txBody>
          <a:bodyPr/>
          <a:lstStyle/>
          <a:p>
            <a:pPr algn="ctr"/>
            <a:r>
              <a:rPr lang="ru-RU" dirty="0"/>
              <a:t>Сбалансированность питания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82626-E8BE-4A01-86AA-C8717B16E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7827" y="1671835"/>
            <a:ext cx="3768573" cy="482521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белки 1г/кг массы тела (55% животных белков и 45% растительных)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жиры 1 г/кг (30% животных жиров и 70% растительных)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углеводы 3 г/кг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25-30гр клетчатки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Примерно 12 видов витаминов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Около 20 видов микроэлементов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918493-86C9-4E68-8206-7A537846D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2295" r="6676" b="2295"/>
          <a:stretch/>
        </p:blipFill>
        <p:spPr>
          <a:xfrm>
            <a:off x="4641805" y="1828800"/>
            <a:ext cx="6978315" cy="4668253"/>
          </a:xfrm>
          <a:prstGeom prst="triangle">
            <a:avLst>
              <a:gd name="adj" fmla="val 48565"/>
            </a:avLst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889120-EDE7-4556-B213-081D08EE5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98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F67AE-57D1-4046-BA60-6AA55821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884" y="529390"/>
            <a:ext cx="10668000" cy="898358"/>
          </a:xfrm>
        </p:spPr>
        <p:txBody>
          <a:bodyPr/>
          <a:lstStyle/>
          <a:p>
            <a:r>
              <a:rPr lang="ru-RU" dirty="0"/>
              <a:t>Третий принцип – Режим питания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36CA6C-CA10-424B-8768-D2E8C8DC6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0884" y="2131009"/>
            <a:ext cx="5021179" cy="328505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прием пищи в одни и те же часы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кратность приемов пищи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соблюдение определенных интервалов между приемами пищи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количественное и качественное распределение пищи в течение дня.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20FED3-EBA1-4F53-A130-F6A65589A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89" y="2321169"/>
            <a:ext cx="4921056" cy="27680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C1C99C-9C19-438D-B9B1-6523D6F30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70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04DFA-85B5-46AB-A3F2-D8736AF92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295" y="168812"/>
            <a:ext cx="10138609" cy="16236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Режим питания:</a:t>
            </a:r>
            <a:br>
              <a:rPr lang="ru-RU" dirty="0"/>
            </a:br>
            <a:r>
              <a:rPr lang="ru-RU" dirty="0"/>
              <a:t>распределение объема пищи в течение дня (%)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F06D643-60A5-401C-A886-0AA9023B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094034"/>
              </p:ext>
            </p:extLst>
          </p:nvPr>
        </p:nvGraphicFramePr>
        <p:xfrm>
          <a:off x="2497222" y="2051160"/>
          <a:ext cx="8058483" cy="39806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86161">
                  <a:extLst>
                    <a:ext uri="{9D8B030D-6E8A-4147-A177-3AD203B41FA5}">
                      <a16:colId xmlns:a16="http://schemas.microsoft.com/office/drawing/2014/main" val="155608844"/>
                    </a:ext>
                  </a:extLst>
                </a:gridCol>
                <a:gridCol w="2686161">
                  <a:extLst>
                    <a:ext uri="{9D8B030D-6E8A-4147-A177-3AD203B41FA5}">
                      <a16:colId xmlns:a16="http://schemas.microsoft.com/office/drawing/2014/main" val="929444087"/>
                    </a:ext>
                  </a:extLst>
                </a:gridCol>
                <a:gridCol w="2686161">
                  <a:extLst>
                    <a:ext uri="{9D8B030D-6E8A-4147-A177-3AD203B41FA5}">
                      <a16:colId xmlns:a16="http://schemas.microsoft.com/office/drawing/2014/main" val="2076714194"/>
                    </a:ext>
                  </a:extLst>
                </a:gridCol>
              </a:tblGrid>
              <a:tr h="1021516">
                <a:tc>
                  <a:txBody>
                    <a:bodyPr/>
                    <a:lstStyle/>
                    <a:p>
                      <a:r>
                        <a:rPr lang="ru-RU" dirty="0"/>
                        <a:t>Прием пищи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 5-ти кратном приеме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 4-х кратном приеме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103634"/>
                  </a:ext>
                </a:extLst>
              </a:tr>
              <a:tr h="591831">
                <a:tc>
                  <a:txBody>
                    <a:bodyPr/>
                    <a:lstStyle/>
                    <a:p>
                      <a:r>
                        <a:rPr lang="ru-RU" dirty="0"/>
                        <a:t>Завтрак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92267"/>
                  </a:ext>
                </a:extLst>
              </a:tr>
              <a:tr h="591831">
                <a:tc>
                  <a:txBody>
                    <a:bodyPr/>
                    <a:lstStyle/>
                    <a:p>
                      <a:r>
                        <a:rPr lang="ru-RU" dirty="0"/>
                        <a:t>Второй завтрак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021897"/>
                  </a:ext>
                </a:extLst>
              </a:tr>
              <a:tr h="591831">
                <a:tc>
                  <a:txBody>
                    <a:bodyPr/>
                    <a:lstStyle/>
                    <a:p>
                      <a:r>
                        <a:rPr lang="ru-RU" dirty="0"/>
                        <a:t>Обед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285862"/>
                  </a:ext>
                </a:extLst>
              </a:tr>
              <a:tr h="591831">
                <a:tc>
                  <a:txBody>
                    <a:bodyPr/>
                    <a:lstStyle/>
                    <a:p>
                      <a:r>
                        <a:rPr lang="ru-RU" dirty="0"/>
                        <a:t>Полдник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136998"/>
                  </a:ext>
                </a:extLst>
              </a:tr>
              <a:tr h="591831">
                <a:tc>
                  <a:txBody>
                    <a:bodyPr/>
                    <a:lstStyle/>
                    <a:p>
                      <a:r>
                        <a:rPr lang="ru-RU" dirty="0"/>
                        <a:t>Ужин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62359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F003A8-5047-427E-A59C-9227820A8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69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51217-F064-4983-8646-E1CA95D5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673" y="109086"/>
            <a:ext cx="9996653" cy="850232"/>
          </a:xfrm>
        </p:spPr>
        <p:txBody>
          <a:bodyPr/>
          <a:lstStyle/>
          <a:p>
            <a:pPr algn="r"/>
            <a:r>
              <a:rPr lang="ru-RU" dirty="0"/>
              <a:t>Истина в вине, здоровье – воде</a:t>
            </a: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61280E-108C-4F24-A8C2-D15D02699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5407" y="1129323"/>
            <a:ext cx="6540244" cy="4547936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ru-RU" sz="2400" dirty="0">
                <a:solidFill>
                  <a:schemeClr val="tx1"/>
                </a:solidFill>
              </a:rPr>
              <a:t>Стакан воды за 30 минут до завтрака</a:t>
            </a:r>
          </a:p>
          <a:p>
            <a:pPr marL="342900" indent="-342900">
              <a:buAutoNum type="arabicParenR"/>
            </a:pPr>
            <a:r>
              <a:rPr lang="ru-RU" sz="2400" dirty="0">
                <a:solidFill>
                  <a:schemeClr val="tx1"/>
                </a:solidFill>
              </a:rPr>
              <a:t>Стакан жидкости до еды - способствует похудению</a:t>
            </a:r>
          </a:p>
          <a:p>
            <a:pPr marL="342900" indent="-342900">
              <a:buAutoNum type="arabicParenR"/>
            </a:pPr>
            <a:r>
              <a:rPr lang="ru-RU" sz="2400" dirty="0">
                <a:solidFill>
                  <a:schemeClr val="tx1"/>
                </a:solidFill>
              </a:rPr>
              <a:t>Пить воду комнатной температуры</a:t>
            </a:r>
          </a:p>
          <a:p>
            <a:pPr marL="342900" indent="-342900">
              <a:buAutoNum type="arabicParenR"/>
            </a:pPr>
            <a:r>
              <a:rPr lang="ru-RU" sz="2400" dirty="0">
                <a:solidFill>
                  <a:schemeClr val="tx1"/>
                </a:solidFill>
              </a:rPr>
              <a:t>Лицам с вредными привычками рекомендуется выпивать больше жидкости</a:t>
            </a:r>
          </a:p>
          <a:p>
            <a:pPr marL="342900" indent="-342900">
              <a:buAutoNum type="arabicParenR"/>
            </a:pPr>
            <a:r>
              <a:rPr lang="ru-RU" sz="2400" dirty="0">
                <a:solidFill>
                  <a:schemeClr val="tx1"/>
                </a:solidFill>
              </a:rPr>
              <a:t>Обязательно пить воду при чувстве жажды</a:t>
            </a:r>
          </a:p>
          <a:p>
            <a:pPr marL="342900" indent="-342900">
              <a:buAutoNum type="arabicParenR"/>
            </a:pPr>
            <a:r>
              <a:rPr lang="ru-RU" sz="2400" dirty="0">
                <a:solidFill>
                  <a:schemeClr val="tx1"/>
                </a:solidFill>
              </a:rPr>
              <a:t>Перед сном важно не переусердствовать</a:t>
            </a:r>
          </a:p>
          <a:p>
            <a:pPr marL="342900" indent="-342900">
              <a:buAutoNum type="arabicParenR"/>
            </a:pPr>
            <a:r>
              <a:rPr lang="ru-RU" sz="2400" dirty="0">
                <a:solidFill>
                  <a:schemeClr val="tx1"/>
                </a:solidFill>
              </a:rPr>
              <a:t>Пейте больше во время тренировок, в жаркие дни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EFF373-22F6-4A13-ABBE-C32F49C80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r="4532"/>
          <a:stretch/>
        </p:blipFill>
        <p:spPr>
          <a:xfrm>
            <a:off x="8341894" y="1001731"/>
            <a:ext cx="3850106" cy="4547936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68462B-60C1-48CE-BCDC-DB4A1F461E90}"/>
              </a:ext>
            </a:extLst>
          </p:cNvPr>
          <p:cNvSpPr txBox="1"/>
          <p:nvPr/>
        </p:nvSpPr>
        <p:spPr>
          <a:xfrm>
            <a:off x="1232156" y="5847264"/>
            <a:ext cx="969643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dirty="0">
                <a:ln/>
              </a:rPr>
              <a:t>Необходимое количество воды для человека – 30 мл на 1 кг веса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DABEB1-5CD8-457E-BF60-5D1458418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09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FFB54-3F3B-49A3-AA25-67288D5D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606" y="2291943"/>
            <a:ext cx="3506788" cy="189435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От этого стоит отказаться во имя молодости!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9D3A35-E2CB-4B88-92B5-5E8FCD7C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100" y="321612"/>
            <a:ext cx="1059014" cy="43291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Сахар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0136E4-E890-4DD1-A72A-0C9F404C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-506" r="15928" b="5739"/>
          <a:stretch/>
        </p:blipFill>
        <p:spPr>
          <a:xfrm>
            <a:off x="3733582" y="363814"/>
            <a:ext cx="1331494" cy="1327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C986F1-C335-464A-B0CB-0AD5871682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r="10519" b="7895"/>
          <a:stretch/>
        </p:blipFill>
        <p:spPr>
          <a:xfrm>
            <a:off x="1359598" y="2630016"/>
            <a:ext cx="1368120" cy="12630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73E8E5-AF85-480E-83DC-E3FDB72A95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r="15165"/>
          <a:stretch/>
        </p:blipFill>
        <p:spPr>
          <a:xfrm>
            <a:off x="2054648" y="1102696"/>
            <a:ext cx="1346140" cy="1376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B01E9E-76DC-44ED-A718-73053C2D68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r="8456"/>
          <a:stretch/>
        </p:blipFill>
        <p:spPr>
          <a:xfrm>
            <a:off x="2151301" y="4036408"/>
            <a:ext cx="1218913" cy="155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2F8C788-D62D-48FE-A244-25DD15D8FE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03" y="4703343"/>
            <a:ext cx="1348285" cy="13985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D6DBD59-6EF1-4109-B658-6DC30B799A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r="4767" b="7084"/>
          <a:stretch/>
        </p:blipFill>
        <p:spPr>
          <a:xfrm>
            <a:off x="4921591" y="4875865"/>
            <a:ext cx="1561590" cy="1451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E0F4F6-7354-4AD9-BA9C-7A4FFA35B2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85" y="5257025"/>
            <a:ext cx="950013" cy="9500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137957-ECDD-42CA-BA7D-D1BBC7D06E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926" y="4713603"/>
            <a:ext cx="1685180" cy="168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D0B546-43FC-44FC-B036-90BBFB4CE4B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7" t="24237" r="17403" b="31028"/>
          <a:stretch/>
        </p:blipFill>
        <p:spPr>
          <a:xfrm>
            <a:off x="8767266" y="3563163"/>
            <a:ext cx="1778623" cy="130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AFD9304-224C-49DF-B06D-DECED0CC3ED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" t="12573" r="6350" b="9889"/>
          <a:stretch/>
        </p:blipFill>
        <p:spPr>
          <a:xfrm>
            <a:off x="9261790" y="2350755"/>
            <a:ext cx="1585065" cy="1518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A807F0D-EE50-4F32-8DB9-68277F51023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r="12776"/>
          <a:stretch/>
        </p:blipFill>
        <p:spPr>
          <a:xfrm>
            <a:off x="8698845" y="868714"/>
            <a:ext cx="1210327" cy="1645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BB4B0D0-6AC3-4E74-BEBD-2BE31E0F1A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49" y="650284"/>
            <a:ext cx="1193924" cy="8088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CE8B6E7-C841-49EF-8107-28EE95584A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98" y="410439"/>
            <a:ext cx="1346140" cy="1346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C49234C-EAB9-44B1-9E3A-9FA2D6213C26}"/>
              </a:ext>
            </a:extLst>
          </p:cNvPr>
          <p:cNvSpPr txBox="1"/>
          <p:nvPr/>
        </p:nvSpPr>
        <p:spPr>
          <a:xfrm>
            <a:off x="1144468" y="1187430"/>
            <a:ext cx="1331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Выпечка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C47756-280D-4590-AD40-9DF8B69F9895}"/>
              </a:ext>
            </a:extLst>
          </p:cNvPr>
          <p:cNvSpPr txBox="1"/>
          <p:nvPr/>
        </p:nvSpPr>
        <p:spPr>
          <a:xfrm>
            <a:off x="458593" y="2224155"/>
            <a:ext cx="1368120" cy="644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Шоколад,</a:t>
            </a:r>
          </a:p>
          <a:p>
            <a:r>
              <a:rPr lang="ru-RU" dirty="0">
                <a:solidFill>
                  <a:schemeClr val="tx1"/>
                </a:solidFill>
              </a:rPr>
              <a:t>конфеты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02C3F4-6438-4156-9CE6-A57A141CA775}"/>
              </a:ext>
            </a:extLst>
          </p:cNvPr>
          <p:cNvSpPr txBox="1"/>
          <p:nvPr/>
        </p:nvSpPr>
        <p:spPr>
          <a:xfrm>
            <a:off x="1066515" y="5090193"/>
            <a:ext cx="15615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Сладкая</a:t>
            </a:r>
          </a:p>
          <a:p>
            <a:r>
              <a:rPr lang="ru-RU" dirty="0">
                <a:solidFill>
                  <a:schemeClr val="tx1"/>
                </a:solidFill>
              </a:rPr>
              <a:t>газировка</a:t>
            </a:r>
            <a:r>
              <a:rPr lang="ru-RU" dirty="0"/>
              <a:t>,</a:t>
            </a:r>
          </a:p>
          <a:p>
            <a:r>
              <a:rPr lang="ru-RU" dirty="0">
                <a:solidFill>
                  <a:schemeClr val="tx1"/>
                </a:solidFill>
              </a:rPr>
              <a:t>соки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EAE83C-CFCE-4282-B30B-AABE1F5446CD}"/>
              </a:ext>
            </a:extLst>
          </p:cNvPr>
          <p:cNvSpPr txBox="1"/>
          <p:nvPr/>
        </p:nvSpPr>
        <p:spPr>
          <a:xfrm>
            <a:off x="2108901" y="6140430"/>
            <a:ext cx="2522626" cy="644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Молочные продукты</a:t>
            </a:r>
          </a:p>
          <a:p>
            <a:r>
              <a:rPr lang="ru-RU" dirty="0"/>
              <a:t>с наполнителями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9804C1-C944-4423-9701-DF93D980C1DC}"/>
              </a:ext>
            </a:extLst>
          </p:cNvPr>
          <p:cNvSpPr txBox="1"/>
          <p:nvPr/>
        </p:nvSpPr>
        <p:spPr>
          <a:xfrm>
            <a:off x="4702341" y="6376021"/>
            <a:ext cx="2195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Готовые завтраки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AB1C37-F0AE-4D30-A0B6-CE935B8436B3}"/>
              </a:ext>
            </a:extLst>
          </p:cNvPr>
          <p:cNvSpPr txBox="1"/>
          <p:nvPr/>
        </p:nvSpPr>
        <p:spPr>
          <a:xfrm>
            <a:off x="7058253" y="6278108"/>
            <a:ext cx="898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Соль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FA306A-B7BB-49C8-AB25-65A1CD11337E}"/>
              </a:ext>
            </a:extLst>
          </p:cNvPr>
          <p:cNvSpPr txBox="1"/>
          <p:nvPr/>
        </p:nvSpPr>
        <p:spPr>
          <a:xfrm>
            <a:off x="9464282" y="6048318"/>
            <a:ext cx="2195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Соленые</a:t>
            </a:r>
          </a:p>
          <a:p>
            <a:r>
              <a:rPr lang="ru-RU" dirty="0">
                <a:solidFill>
                  <a:schemeClr val="tx1"/>
                </a:solidFill>
              </a:rPr>
              <a:t>снеки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7CA23B-EB1D-446D-8128-F5EC6BDD5E22}"/>
              </a:ext>
            </a:extLst>
          </p:cNvPr>
          <p:cNvSpPr txBox="1"/>
          <p:nvPr/>
        </p:nvSpPr>
        <p:spPr>
          <a:xfrm>
            <a:off x="9878106" y="4073757"/>
            <a:ext cx="21956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Мясные,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/>
              <a:t>ыбные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полуфабри</a:t>
            </a:r>
            <a:r>
              <a:rPr lang="ru-RU" dirty="0"/>
              <a:t>каты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18055E-6E74-4B35-93D3-F14E97F6EF18}"/>
              </a:ext>
            </a:extLst>
          </p:cNvPr>
          <p:cNvSpPr txBox="1"/>
          <p:nvPr/>
        </p:nvSpPr>
        <p:spPr>
          <a:xfrm>
            <a:off x="10705596" y="2954054"/>
            <a:ext cx="1368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Консервы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021BB8-A40B-4F99-945D-743D28399D86}"/>
              </a:ext>
            </a:extLst>
          </p:cNvPr>
          <p:cNvSpPr txBox="1"/>
          <p:nvPr/>
        </p:nvSpPr>
        <p:spPr>
          <a:xfrm>
            <a:off x="9873300" y="1715319"/>
            <a:ext cx="2195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Готовые соусы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564D84-5691-4F49-A0BA-5C7ACA8F250A}"/>
              </a:ext>
            </a:extLst>
          </p:cNvPr>
          <p:cNvSpPr txBox="1"/>
          <p:nvPr/>
        </p:nvSpPr>
        <p:spPr>
          <a:xfrm>
            <a:off x="8317061" y="274315"/>
            <a:ext cx="2679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Жареное, фаст-фуд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D69E5D-C77C-40B9-AE69-A022740EC453}"/>
              </a:ext>
            </a:extLst>
          </p:cNvPr>
          <p:cNvSpPr txBox="1"/>
          <p:nvPr/>
        </p:nvSpPr>
        <p:spPr>
          <a:xfrm>
            <a:off x="5474726" y="176005"/>
            <a:ext cx="1583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Маргарин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9C2F7EF-E5B0-4931-BF56-7E64E509F0DD}"/>
              </a:ext>
            </a:extLst>
          </p:cNvPr>
          <p:cNvCxnSpPr>
            <a:stCxn id="2" idx="0"/>
          </p:cNvCxnSpPr>
          <p:nvPr/>
        </p:nvCxnSpPr>
        <p:spPr>
          <a:xfrm flipV="1">
            <a:off x="6096000" y="1691344"/>
            <a:ext cx="0" cy="6005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76487955-34FC-435A-BC3E-C119AF679AFD}"/>
              </a:ext>
            </a:extLst>
          </p:cNvPr>
          <p:cNvCxnSpPr>
            <a:cxnSpLocks/>
          </p:cNvCxnSpPr>
          <p:nvPr/>
        </p:nvCxnSpPr>
        <p:spPr>
          <a:xfrm flipH="1">
            <a:off x="5874816" y="4247631"/>
            <a:ext cx="97760" cy="564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2AFAC4DF-47F9-4587-A74D-C4EA0D4A88FF}"/>
              </a:ext>
            </a:extLst>
          </p:cNvPr>
          <p:cNvCxnSpPr>
            <a:cxnSpLocks/>
          </p:cNvCxnSpPr>
          <p:nvPr/>
        </p:nvCxnSpPr>
        <p:spPr>
          <a:xfrm flipV="1">
            <a:off x="7072623" y="1892703"/>
            <a:ext cx="355668" cy="489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EFFEB015-01EA-4532-B0F8-54F9D4C72180}"/>
              </a:ext>
            </a:extLst>
          </p:cNvPr>
          <p:cNvCxnSpPr>
            <a:cxnSpLocks/>
          </p:cNvCxnSpPr>
          <p:nvPr/>
        </p:nvCxnSpPr>
        <p:spPr>
          <a:xfrm flipH="1" flipV="1">
            <a:off x="4887242" y="1861631"/>
            <a:ext cx="355668" cy="489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53938591-C249-44CF-9D84-53ABFF1EA625}"/>
              </a:ext>
            </a:extLst>
          </p:cNvPr>
          <p:cNvCxnSpPr>
            <a:cxnSpLocks/>
          </p:cNvCxnSpPr>
          <p:nvPr/>
        </p:nvCxnSpPr>
        <p:spPr>
          <a:xfrm flipV="1">
            <a:off x="7882666" y="2338914"/>
            <a:ext cx="605318" cy="281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40B24BBE-975A-4933-8EDD-AB6B23304EEE}"/>
              </a:ext>
            </a:extLst>
          </p:cNvPr>
          <p:cNvCxnSpPr>
            <a:cxnSpLocks/>
          </p:cNvCxnSpPr>
          <p:nvPr/>
        </p:nvCxnSpPr>
        <p:spPr>
          <a:xfrm flipH="1" flipV="1">
            <a:off x="3881126" y="2291943"/>
            <a:ext cx="605318" cy="281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E61E921A-0E9A-4517-8652-32FAEBD3E055}"/>
              </a:ext>
            </a:extLst>
          </p:cNvPr>
          <p:cNvCxnSpPr>
            <a:cxnSpLocks/>
          </p:cNvCxnSpPr>
          <p:nvPr/>
        </p:nvCxnSpPr>
        <p:spPr>
          <a:xfrm flipV="1">
            <a:off x="8192926" y="3188051"/>
            <a:ext cx="84259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9E88DEDD-E2D3-470A-A561-DF3BE26A73F5}"/>
              </a:ext>
            </a:extLst>
          </p:cNvPr>
          <p:cNvCxnSpPr>
            <a:cxnSpLocks/>
          </p:cNvCxnSpPr>
          <p:nvPr/>
        </p:nvCxnSpPr>
        <p:spPr>
          <a:xfrm flipH="1" flipV="1">
            <a:off x="3046813" y="3204108"/>
            <a:ext cx="84259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A2F8C5D3-AD16-4D85-8017-D1A2CCC70808}"/>
              </a:ext>
            </a:extLst>
          </p:cNvPr>
          <p:cNvCxnSpPr>
            <a:cxnSpLocks/>
          </p:cNvCxnSpPr>
          <p:nvPr/>
        </p:nvCxnSpPr>
        <p:spPr>
          <a:xfrm>
            <a:off x="8185325" y="3934644"/>
            <a:ext cx="636461" cy="172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4B3B1711-9203-468C-B43F-478826BBBE6E}"/>
              </a:ext>
            </a:extLst>
          </p:cNvPr>
          <p:cNvCxnSpPr>
            <a:cxnSpLocks/>
          </p:cNvCxnSpPr>
          <p:nvPr/>
        </p:nvCxnSpPr>
        <p:spPr>
          <a:xfrm flipH="1">
            <a:off x="3608461" y="3934643"/>
            <a:ext cx="636461" cy="172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AF351609-7A3C-44D6-A42B-375D08E2E2B5}"/>
              </a:ext>
            </a:extLst>
          </p:cNvPr>
          <p:cNvCxnSpPr>
            <a:cxnSpLocks/>
          </p:cNvCxnSpPr>
          <p:nvPr/>
        </p:nvCxnSpPr>
        <p:spPr>
          <a:xfrm>
            <a:off x="7796740" y="4277456"/>
            <a:ext cx="442366" cy="5049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8956F999-4325-4332-AABB-F07A1348CAD9}"/>
              </a:ext>
            </a:extLst>
          </p:cNvPr>
          <p:cNvCxnSpPr>
            <a:cxnSpLocks/>
          </p:cNvCxnSpPr>
          <p:nvPr/>
        </p:nvCxnSpPr>
        <p:spPr>
          <a:xfrm flipH="1">
            <a:off x="4878849" y="4315781"/>
            <a:ext cx="291475" cy="343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C24D8B36-838B-4EC0-A04C-827B21C057C1}"/>
              </a:ext>
            </a:extLst>
          </p:cNvPr>
          <p:cNvCxnSpPr>
            <a:cxnSpLocks/>
          </p:cNvCxnSpPr>
          <p:nvPr/>
        </p:nvCxnSpPr>
        <p:spPr>
          <a:xfrm>
            <a:off x="6903217" y="4296212"/>
            <a:ext cx="251358" cy="527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3E7CAE8-3DD2-4B51-A8E8-E551244B5D0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68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3000" t="-1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D6590-26CF-4617-B5C1-11C0CA7A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622" y="0"/>
            <a:ext cx="9018378" cy="1524000"/>
          </a:xfrm>
        </p:spPr>
        <p:txBody>
          <a:bodyPr>
            <a:normAutofit/>
          </a:bodyPr>
          <a:lstStyle/>
          <a:p>
            <a:r>
              <a:rPr lang="ru-RU" sz="4400" dirty="0"/>
              <a:t>Как питаться, чтобы быть здоровым: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1269EE-4C58-4960-9353-458C54CB6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3622" y="1195754"/>
            <a:ext cx="7702632" cy="537558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Следите за суточным потреблением калорий, не переедайте!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Ешьте не менее 400г свежих овощей и фруктов в день (без учета картофеля)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Следите за количеством и качеством употребляемых жиров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Избегайте употребления быстро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усваивающихся</a:t>
            </a:r>
            <a:r>
              <a:rPr lang="ru-RU" sz="2400" dirty="0">
                <a:solidFill>
                  <a:schemeClr val="tx1"/>
                </a:solidFill>
              </a:rPr>
              <a:t> углеводов (сахар, кондитерские изделия)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Уберите солонку с обеденного стола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Ешьте сваренную или приготовленную на пару пищу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Утоляйте жажду водой (1,5 – 2 л в сутки)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По возможности исключите: сладкую газировку и соки, соленые снеки, фастфуд, алкоголь)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3C521F-2809-4A32-8AE5-62C7B09AC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662246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99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27AFEB-24C4-415C-B83D-58CA02BCD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52" y="361549"/>
            <a:ext cx="6292207" cy="61349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E2088-D7C9-4AC0-A920-DA06D34FC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5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294FF-7640-432F-8CD9-91199572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920" y="0"/>
            <a:ext cx="7260159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Функции питания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1C22FAF-4248-4CF2-A2FD-86B6FBA39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011010"/>
              </p:ext>
            </p:extLst>
          </p:nvPr>
        </p:nvGraphicFramePr>
        <p:xfrm>
          <a:off x="1842448" y="1310185"/>
          <a:ext cx="9212239" cy="5390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75A3E5-F641-454B-BE92-137496A62B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1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8BB58-9BC4-4B26-9F62-0D0D85D1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633" y="-21906"/>
            <a:ext cx="8915399" cy="1787858"/>
          </a:xfrm>
        </p:spPr>
        <p:txBody>
          <a:bodyPr>
            <a:normAutofit/>
          </a:bodyPr>
          <a:lstStyle/>
          <a:p>
            <a:r>
              <a:rPr lang="ru-RU" sz="4400" dirty="0"/>
              <a:t>Алиментарные заболевания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DCE543-C888-4FA2-8383-1D8F4341F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790" y="2016174"/>
            <a:ext cx="9239083" cy="1501254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(латынь </a:t>
            </a:r>
            <a:r>
              <a:rPr lang="ru-RU" sz="2800" dirty="0" err="1">
                <a:solidFill>
                  <a:schemeClr val="tx1"/>
                </a:solidFill>
              </a:rPr>
              <a:t>alimentarius</a:t>
            </a:r>
            <a:r>
              <a:rPr lang="ru-RU" sz="2800" dirty="0">
                <a:solidFill>
                  <a:schemeClr val="tx1"/>
                </a:solidFill>
              </a:rPr>
              <a:t> — связанный с питанием) – это болезни, обусловленные недостаточным или избыточным по сравнению с физиологическими потребностями поступлением в организм пищевых веществ.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1EC3A3-8613-4BA7-9469-EA1968A07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5" y="4379238"/>
            <a:ext cx="2009711" cy="15012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5CA9B1-AA17-4FCF-A7E8-83E534A8E4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t="2736" r="3709"/>
          <a:stretch/>
        </p:blipFill>
        <p:spPr>
          <a:xfrm>
            <a:off x="2532946" y="4357331"/>
            <a:ext cx="2283039" cy="15012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221A40-7496-4350-B059-E2787466F0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/>
        </p:blipFill>
        <p:spPr>
          <a:xfrm>
            <a:off x="5115635" y="4401144"/>
            <a:ext cx="2151797" cy="14574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A829D3-B0AF-401C-B7F1-129F7958FE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3" r="51248"/>
          <a:stretch/>
        </p:blipFill>
        <p:spPr>
          <a:xfrm>
            <a:off x="7633089" y="4247324"/>
            <a:ext cx="1855082" cy="16331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40C00A-6065-43CB-871F-79AEAFA9BC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r="7513"/>
          <a:stretch/>
        </p:blipFill>
        <p:spPr>
          <a:xfrm>
            <a:off x="9758294" y="4379237"/>
            <a:ext cx="2159479" cy="1457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9022B3-834A-46D4-A68D-69C59A245E4D}"/>
              </a:ext>
            </a:extLst>
          </p:cNvPr>
          <p:cNvSpPr txBox="1"/>
          <p:nvPr/>
        </p:nvSpPr>
        <p:spPr>
          <a:xfrm flipH="1">
            <a:off x="403095" y="6086900"/>
            <a:ext cx="170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Ожирение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0DF1B-32DE-44A9-9ED3-15131C45FC4B}"/>
              </a:ext>
            </a:extLst>
          </p:cNvPr>
          <p:cNvSpPr txBox="1"/>
          <p:nvPr/>
        </p:nvSpPr>
        <p:spPr>
          <a:xfrm flipH="1">
            <a:off x="2888862" y="6086900"/>
            <a:ext cx="222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Атеросклероз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F68E38-8B4D-452E-B354-4204EF90C381}"/>
              </a:ext>
            </a:extLst>
          </p:cNvPr>
          <p:cNvSpPr txBox="1"/>
          <p:nvPr/>
        </p:nvSpPr>
        <p:spPr>
          <a:xfrm flipH="1">
            <a:off x="5115635" y="5948400"/>
            <a:ext cx="215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Сахарный диабет (2 типа)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30349D-4398-4C97-9D0A-8DBE83F07244}"/>
              </a:ext>
            </a:extLst>
          </p:cNvPr>
          <p:cNvSpPr txBox="1"/>
          <p:nvPr/>
        </p:nvSpPr>
        <p:spPr>
          <a:xfrm flipH="1">
            <a:off x="7706944" y="5916871"/>
            <a:ext cx="1707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Сердечно-сосудистые заболевания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1D651C-A5A4-4B26-8233-3CDB6E17A329}"/>
              </a:ext>
            </a:extLst>
          </p:cNvPr>
          <p:cNvSpPr txBox="1"/>
          <p:nvPr/>
        </p:nvSpPr>
        <p:spPr>
          <a:xfrm flipH="1">
            <a:off x="9984347" y="6086900"/>
            <a:ext cx="170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Онкология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D6B7F5A-E159-4092-91F4-C9D4451B20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07C70-3BF5-4E09-A04C-2DA31497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754" y="72670"/>
            <a:ext cx="10695227" cy="1555864"/>
          </a:xfrm>
        </p:spPr>
        <p:txBody>
          <a:bodyPr>
            <a:normAutofit/>
          </a:bodyPr>
          <a:lstStyle/>
          <a:p>
            <a:r>
              <a:rPr lang="ru-RU" sz="4000" dirty="0"/>
              <a:t>Классификация алиментарных заболеваний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E7C250-910C-4C44-9FEC-555DBE4E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7754" y="2146708"/>
            <a:ext cx="10342622" cy="398164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I. Недостаточное питание.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Болезни белковой и калорийной недостаточности: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Недостаточность минеральных веществ: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Недостаточность витаминов (гиповитаминозы)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Другие болезни пищевой недостаточности (недостаточность незаменимых жирных кислот (Омега-3 ПНЖК); недостаточность отдельных аминокислот;)</a:t>
            </a:r>
          </a:p>
          <a:p>
            <a:r>
              <a:rPr lang="ru-RU" sz="2800" dirty="0">
                <a:solidFill>
                  <a:schemeClr val="tx1"/>
                </a:solidFill>
              </a:rPr>
              <a:t>II. Чрезмерное питание. (ожирение, гипервитаминоз А, D, флюороз)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C3A935-BD8E-4BE6-A458-4C202AE1B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FE96A-6524-47EF-AB44-47643F9C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597" y="0"/>
            <a:ext cx="9762012" cy="1894354"/>
          </a:xfrm>
        </p:spPr>
        <p:txBody>
          <a:bodyPr>
            <a:normAutofit/>
          </a:bodyPr>
          <a:lstStyle/>
          <a:p>
            <a:r>
              <a:rPr lang="ru-RU" sz="4000" dirty="0"/>
              <a:t>Классификация алиментарных заболеваний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0AC773-B0F6-4290-BA84-35C4E0447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597" y="2006896"/>
            <a:ext cx="9662615" cy="465875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III. Пищевые отравления.</a:t>
            </a:r>
          </a:p>
          <a:p>
            <a:r>
              <a:rPr lang="ru-RU" sz="2800" dirty="0">
                <a:solidFill>
                  <a:schemeClr val="tx1"/>
                </a:solidFill>
              </a:rPr>
              <a:t>IV. Анемии из-за дефицита пищевых веществ.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Железодефицитные анемии;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Анемия, возникающая в результате недостаточности Фолиевой кислоты (витамина В9);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Анемия, возникающая в результате недостаточности </a:t>
            </a:r>
            <a:r>
              <a:rPr lang="ru-RU" sz="2800" dirty="0" err="1">
                <a:solidFill>
                  <a:schemeClr val="tx1"/>
                </a:solidFill>
              </a:rPr>
              <a:t>Цианокобаламина</a:t>
            </a:r>
            <a:r>
              <a:rPr lang="ru-RU" sz="2800" dirty="0">
                <a:solidFill>
                  <a:schemeClr val="tx1"/>
                </a:solidFill>
              </a:rPr>
              <a:t> (витамина В12);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Анемия, возникающая в результате недостаточности пиридоксина (витамина В6);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Анемия, возникающая в результате белковой недостаточности (нехватки аминокислот);</a:t>
            </a:r>
          </a:p>
          <a:p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D10AEE-C029-41C9-8833-1EA248C1C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0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ED4F9-872C-462F-A418-8FBB6337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753" y="279213"/>
            <a:ext cx="10508777" cy="987188"/>
          </a:xfrm>
        </p:spPr>
        <p:txBody>
          <a:bodyPr>
            <a:normAutofit/>
          </a:bodyPr>
          <a:lstStyle/>
          <a:p>
            <a:r>
              <a:rPr lang="ru-RU" sz="4000" dirty="0"/>
              <a:t>Ради чего стоит изменить свой рацион?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0C4062-4291-423F-B971-E577184C9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1753" y="1547754"/>
            <a:ext cx="5854889" cy="5605975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99745" algn="l"/>
              </a:tabLst>
            </a:pPr>
            <a:r>
              <a:rPr lang="ru-RU" sz="2400" dirty="0">
                <a:solidFill>
                  <a:schemeClr val="tx1"/>
                </a:solidFill>
              </a:rPr>
              <a:t>Повышение ресурса работоспособности сердца;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99745" algn="l"/>
              </a:tabLst>
            </a:pPr>
            <a:r>
              <a:rPr lang="ru-RU" sz="2400" dirty="0">
                <a:solidFill>
                  <a:schemeClr val="tx1"/>
                </a:solidFill>
              </a:rPr>
              <a:t>Пищеварительная система работает штатно;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99745" algn="l"/>
              </a:tabLst>
            </a:pPr>
            <a:r>
              <a:rPr lang="ru-RU" sz="2400" dirty="0">
                <a:solidFill>
                  <a:schemeClr val="tx1"/>
                </a:solidFill>
              </a:rPr>
              <a:t>Чистая кожа;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99745" algn="l"/>
              </a:tabLst>
            </a:pPr>
            <a:r>
              <a:rPr lang="ru-RU" sz="2400" dirty="0">
                <a:solidFill>
                  <a:schemeClr val="tx1"/>
                </a:solidFill>
              </a:rPr>
              <a:t>Повышение энергетического статуса;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99745" algn="l"/>
              </a:tabLst>
            </a:pPr>
            <a:r>
              <a:rPr lang="ru-RU" sz="2400" dirty="0">
                <a:solidFill>
                  <a:schemeClr val="tx1"/>
                </a:solidFill>
              </a:rPr>
              <a:t>Долголетие;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99745" algn="l"/>
              </a:tabLst>
            </a:pPr>
            <a:r>
              <a:rPr lang="ru-RU" sz="2400" dirty="0">
                <a:solidFill>
                  <a:schemeClr val="tx1"/>
                </a:solidFill>
              </a:rPr>
              <a:t>Здоровый вес и стройное тело;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99745" algn="l"/>
              </a:tabLst>
            </a:pPr>
            <a:r>
              <a:rPr lang="ru-RU" sz="2400" dirty="0">
                <a:solidFill>
                  <a:schemeClr val="tx1"/>
                </a:solidFill>
              </a:rPr>
              <a:t>Сильный иммунитет;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99745" algn="l"/>
              </a:tabLst>
            </a:pPr>
            <a:r>
              <a:rPr lang="ru-RU" sz="2400" dirty="0">
                <a:solidFill>
                  <a:schemeClr val="tx1"/>
                </a:solidFill>
              </a:rPr>
              <a:t>Здоровый сон;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99745" algn="l"/>
              </a:tabLst>
            </a:pPr>
            <a:r>
              <a:rPr lang="ru-RU" sz="2400" dirty="0">
                <a:solidFill>
                  <a:schemeClr val="tx1"/>
                </a:solidFill>
              </a:rPr>
              <a:t>Позитивное настроение;</a:t>
            </a:r>
          </a:p>
          <a:p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518F58-8C48-4F51-A4FC-DE3349928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36" y="2019870"/>
            <a:ext cx="3998794" cy="39987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FFCBF9-B4C6-48B6-BA19-65EC43D35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8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67CBD-5E2A-4553-94A5-6F7AEB02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165542"/>
            <a:ext cx="9253183" cy="1736931"/>
          </a:xfrm>
        </p:spPr>
        <p:txBody>
          <a:bodyPr>
            <a:normAutofit/>
          </a:bodyPr>
          <a:lstStyle/>
          <a:p>
            <a:r>
              <a:rPr lang="ru-RU" sz="4000" dirty="0"/>
              <a:t>Принципы рационального питания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60898B8-C9F0-4916-9D04-7DEFAD879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434484"/>
              </p:ext>
            </p:extLst>
          </p:nvPr>
        </p:nvGraphicFramePr>
        <p:xfrm>
          <a:off x="3151117" y="1902473"/>
          <a:ext cx="7008883" cy="467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376320-6A96-4C70-BC1D-357DDD91F6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4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C4833-C956-4BE6-877A-45CF7856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253" y="191271"/>
            <a:ext cx="10395765" cy="729242"/>
          </a:xfrm>
        </p:spPr>
        <p:txBody>
          <a:bodyPr>
            <a:normAutofit/>
          </a:bodyPr>
          <a:lstStyle/>
          <a:p>
            <a:r>
              <a:rPr lang="ru-RU" sz="4000" dirty="0"/>
              <a:t>Первый принцип - Умеренность в питании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9D181A-1BE5-4A25-90A3-A2FA28AEA6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" b="3967"/>
          <a:stretch/>
        </p:blipFill>
        <p:spPr>
          <a:xfrm>
            <a:off x="2567020" y="1842868"/>
            <a:ext cx="7057957" cy="5015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699621-F629-47E3-B67A-6C5B77D5A800}"/>
              </a:ext>
            </a:extLst>
          </p:cNvPr>
          <p:cNvSpPr txBox="1"/>
          <p:nvPr/>
        </p:nvSpPr>
        <p:spPr>
          <a:xfrm>
            <a:off x="1880556" y="1154124"/>
            <a:ext cx="9064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необходима для соблюдения баланса энергии между поступающей с пищей и расходуемой в процессе жизнедеятельности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DE929E-C251-4DE9-8BA0-562ED31C7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23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1619</Words>
  <Application>Microsoft Office PowerPoint</Application>
  <PresentationFormat>Широкоэкранный</PresentationFormat>
  <Paragraphs>263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Тема Office</vt:lpstr>
      <vt:lpstr>О здоровом и правильном питании</vt:lpstr>
      <vt:lpstr>Здоровое питание — это питание, обеспечивающее рост, нормальное развитие и жизнедеятельность человека, способствующее укреплению его здоровья и профилактике заболеваний.</vt:lpstr>
      <vt:lpstr>Функции питания</vt:lpstr>
      <vt:lpstr>Алиментарные заболевания</vt:lpstr>
      <vt:lpstr>Классификация алиментарных заболеваний</vt:lpstr>
      <vt:lpstr>Классификация алиментарных заболеваний</vt:lpstr>
      <vt:lpstr>Ради чего стоит изменить свой рацион?</vt:lpstr>
      <vt:lpstr>Принципы рационального питания</vt:lpstr>
      <vt:lpstr>Первый принцип - Умеренность в питании</vt:lpstr>
      <vt:lpstr>Как рассчитать калорийность суточного рациона?</vt:lpstr>
      <vt:lpstr>Второй принцип - Разнообразие</vt:lpstr>
      <vt:lpstr>Белки</vt:lpstr>
      <vt:lpstr>Аминокислоты</vt:lpstr>
      <vt:lpstr>Жиры</vt:lpstr>
      <vt:lpstr>Виды жиров</vt:lpstr>
      <vt:lpstr>Трансжиры на нашем столе</vt:lpstr>
      <vt:lpstr>Суточная потребность в жирах</vt:lpstr>
      <vt:lpstr>Углеводы</vt:lpstr>
      <vt:lpstr>Растительные волокна</vt:lpstr>
      <vt:lpstr>Витамины</vt:lpstr>
      <vt:lpstr>Минералы</vt:lpstr>
      <vt:lpstr>Сбалансированность питания</vt:lpstr>
      <vt:lpstr>Третий принцип – Режим питания</vt:lpstr>
      <vt:lpstr>Режим питания: распределение объема пищи в течение дня (%)</vt:lpstr>
      <vt:lpstr>Истина в вине, здоровье – воде</vt:lpstr>
      <vt:lpstr>От этого стоит отказаться во имя молодости!</vt:lpstr>
      <vt:lpstr>Как питаться, чтобы быть здоровым: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Ноцмп Ноцмп</cp:lastModifiedBy>
  <cp:revision>110</cp:revision>
  <dcterms:created xsi:type="dcterms:W3CDTF">2021-08-25T06:57:15Z</dcterms:created>
  <dcterms:modified xsi:type="dcterms:W3CDTF">2026-01-13T13:55:54Z</dcterms:modified>
</cp:coreProperties>
</file>